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57" r:id="rId3"/>
    <p:sldId id="273" r:id="rId4"/>
    <p:sldId id="272" r:id="rId5"/>
    <p:sldId id="283" r:id="rId6"/>
    <p:sldId id="284" r:id="rId7"/>
    <p:sldId id="270" r:id="rId8"/>
    <p:sldId id="260" r:id="rId9"/>
    <p:sldId id="278" r:id="rId10"/>
    <p:sldId id="279" r:id="rId11"/>
    <p:sldId id="281" r:id="rId12"/>
    <p:sldId id="28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/>
    <p:restoredTop sz="94688"/>
  </p:normalViewPr>
  <p:slideViewPr>
    <p:cSldViewPr snapToGrid="0" snapToObjects="1">
      <p:cViewPr varScale="1">
        <p:scale>
          <a:sx n="105" d="100"/>
          <a:sy n="105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4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'Bonus Metrics'!$B$1</c:f>
              <c:strCache>
                <c:ptCount val="1"/>
                <c:pt idx="0">
                  <c:v>2-years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'Bonus Metrics'!$A$2:$A$7</c:f>
              <c:strCache>
                <c:ptCount val="6"/>
                <c:pt idx="0">
                  <c:v>Adults</c:v>
                </c:pt>
                <c:pt idx="1">
                  <c:v>Low-income</c:v>
                </c:pt>
                <c:pt idx="2">
                  <c:v>Minority</c:v>
                </c:pt>
                <c:pt idx="3">
                  <c:v>Academically underprepared</c:v>
                </c:pt>
                <c:pt idx="4">
                  <c:v>STEM</c:v>
                </c:pt>
                <c:pt idx="5">
                  <c:v>Health</c:v>
                </c:pt>
              </c:strCache>
            </c:strRef>
          </c:cat>
          <c:val>
            <c:numRef>
              <c:f>'Bonus Metrics'!$B$2:$B$7</c:f>
              <c:numCache>
                <c:formatCode>General</c:formatCode>
                <c:ptCount val="6"/>
                <c:pt idx="0">
                  <c:v>10</c:v>
                </c:pt>
                <c:pt idx="1">
                  <c:v>21</c:v>
                </c:pt>
                <c:pt idx="2">
                  <c:v>14</c:v>
                </c:pt>
                <c:pt idx="3">
                  <c:v>13</c:v>
                </c:pt>
                <c:pt idx="4">
                  <c:v>18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7-432F-87B3-5EA5A1287791}"/>
            </c:ext>
          </c:extLst>
        </c:ser>
        <c:ser>
          <c:idx val="1"/>
          <c:order val="1"/>
          <c:tx>
            <c:strRef>
              <c:f>'Bonus Metrics'!$C$1</c:f>
              <c:strCache>
                <c:ptCount val="1"/>
                <c:pt idx="0">
                  <c:v>4-years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'Bonus Metrics'!$A$2:$A$7</c:f>
              <c:strCache>
                <c:ptCount val="6"/>
                <c:pt idx="0">
                  <c:v>Adults</c:v>
                </c:pt>
                <c:pt idx="1">
                  <c:v>Low-income</c:v>
                </c:pt>
                <c:pt idx="2">
                  <c:v>Minority</c:v>
                </c:pt>
                <c:pt idx="3">
                  <c:v>Academically underprepared</c:v>
                </c:pt>
                <c:pt idx="4">
                  <c:v>STEM</c:v>
                </c:pt>
                <c:pt idx="5">
                  <c:v>Health</c:v>
                </c:pt>
              </c:strCache>
            </c:strRef>
          </c:cat>
          <c:val>
            <c:numRef>
              <c:f>'Bonus Metrics'!$C$2:$C$7</c:f>
              <c:numCache>
                <c:formatCode>General</c:formatCode>
                <c:ptCount val="6"/>
                <c:pt idx="0">
                  <c:v>7</c:v>
                </c:pt>
                <c:pt idx="1">
                  <c:v>18</c:v>
                </c:pt>
                <c:pt idx="2">
                  <c:v>13</c:v>
                </c:pt>
                <c:pt idx="3">
                  <c:v>4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7-432F-87B3-5EA5A1287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8057360"/>
        <c:axId val="1512320880"/>
      </c:barChart>
      <c:catAx>
        <c:axId val="114805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512320880"/>
        <c:crosses val="autoZero"/>
        <c:auto val="1"/>
        <c:lblAlgn val="ctr"/>
        <c:lblOffset val="100"/>
        <c:noMultiLvlLbl val="0"/>
      </c:catAx>
      <c:valAx>
        <c:axId val="151232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4805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211C5C-AEA4-0243-B0AF-E1CDA0F07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607C6-EA69-064F-9092-BF44528C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45878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128282BD-ACDE-4E42-B466-9EC60FC5FD39}" type="datetimeFigureOut">
              <a:rPr lang="en-US" sz="1100" smtClean="0">
                <a:latin typeface="Georgia" panose="02040502050405020303" pitchFamily="18" charset="0"/>
              </a:rPr>
              <a:pPr algn="l"/>
              <a:t>1/13/2025</a:t>
            </a:fld>
            <a:endParaRPr lang="en-US" sz="110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5325F-D373-7C49-8D59-8DA5F42B92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64088-5984-664B-A7A0-7D2BE5BFA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9B984-45B6-9A4D-8038-612CB7EBD17F}" type="slidenum">
              <a:rPr lang="en-US" sz="1100" smtClean="0">
                <a:latin typeface="Georgia" panose="02040502050405020303" pitchFamily="18" charset="0"/>
              </a:rPr>
              <a:t>‹#›</a:t>
            </a:fld>
            <a:endParaRPr lang="en-US" sz="110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F2879-1EA5-454E-A629-9E4490324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430" y="229394"/>
            <a:ext cx="1617518" cy="3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458787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Georgia" panose="02040502050405020303" pitchFamily="18" charset="0"/>
              </a:defRPr>
            </a:lvl1pPr>
          </a:lstStyle>
          <a:p>
            <a:fld id="{A3CC876C-D336-954F-BB37-BE2BCDEBA761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Georgia" panose="02040502050405020303" pitchFamily="18" charset="0"/>
              </a:defRPr>
            </a:lvl1pPr>
          </a:lstStyle>
          <a:p>
            <a:fld id="{8D69EEF7-CDEC-0040-B02D-4DF51FA9B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172FA-235A-C348-A6BB-906E3590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22" y="229394"/>
            <a:ext cx="1617518" cy="3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670D6-45A1-6444-B69B-7BB2792E0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4F01B-889F-B244-80EE-0BFFDA8D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574" y="3548057"/>
            <a:ext cx="5393635" cy="1083577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92BF2-B943-3A46-879C-2F3316B2A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5850" y="4860925"/>
            <a:ext cx="5392738" cy="1390650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3494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66EF23-566E-A545-A3AF-1294F54D2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D7A1E-D070-C54F-8FF1-A98E3079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C5BF4-5816-414F-A500-B460F17B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B3E54E-AE53-D64A-839A-54BE0DCC2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C6224-3CDA-2547-BA60-D86989D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DBFF-20BF-C443-B4D0-3118215B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C0CA-0BA4-3D4E-9AF6-82D6F1F9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A8829-07B4-D244-9CA7-1F697CB0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6579A-F016-4944-B4EC-17DCB725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5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B5FD04-460E-A84D-BEA4-A73B77EF2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6B8D6-8418-8B45-BAE7-A53F5A1B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26A7-E2FF-8548-BEF7-C5E10BA98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FFA6-0D5B-5E47-B11B-5F47E417E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CCE9-A855-E641-8F6D-548A3108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B10C1-EA55-EF44-9035-EC86B6C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22782-E6C5-514B-8A68-979BE0B46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6C247-1CAA-034A-A13C-BD02DE6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8C23-DF86-7046-A5C3-990370B6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97" y="1825625"/>
            <a:ext cx="11324359" cy="41832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0C4-E227-704D-B164-4FE4E031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4297-4BFD-E448-8018-329B86A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085EBC-D596-5A41-92A0-8D6824FA2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38B1B-401D-204A-9F65-829D74E3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7078"/>
            <a:ext cx="2628900" cy="50758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21122-E9D2-FD43-B435-94728D29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7078"/>
            <a:ext cx="7734300" cy="50758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7FE7-EC7D-654E-B49B-05AEB46E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69D7-88B8-5A4E-9EAE-2CDBA281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accent6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7471-3AD5-0443-A7C8-6FB45455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A540C-A0AE-794E-B188-1BB24E29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C1F3-7ADD-9042-A7A1-DD85F75F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4699-B67D-4846-8B70-22B1D8DD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7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0512-E9E0-1C48-B73F-82D166E8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A321-4691-CD40-ABD0-D5BF28D5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825625"/>
            <a:ext cx="11324359" cy="4359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B1C4-FADF-FF44-8426-1E6B9F2B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F6A4-5DD7-FB40-A853-E403749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1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1FEB-8BD7-7B47-8271-97EFE6BB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2820-539F-0B45-9598-ED165ADA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34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CD7F-0AEF-FB46-8035-66CF9A2B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B603-9391-3846-B662-3F135CD0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2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2070-0724-1B4B-8B5E-2B3D6E64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A4A1-F31C-8E45-8D8C-610524A7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92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56C91-5E0E-374C-9A46-0300D314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92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09ADB-4AB7-9342-A654-D9A29C9F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3BB38-D910-9047-8544-F82B165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8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2F90-60E3-AA42-B492-3F17A5E4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3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B1FFB-14A1-1649-AE1F-6035117B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DC585-48FB-C041-801B-ABE38B4A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2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lzevelz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9F633-C2D2-894A-BAAA-DE4A42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F91AE-B0C6-8647-AC2A-16E55D43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2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Fifthz</a:t>
            </a:r>
            <a:r>
              <a:rPr lang="en-US" dirty="0"/>
              <a:t>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D2062-DBF6-9D4E-8BE0-A809BB8E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46176-62A6-4343-B7AB-F375B2F0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61B1CF-E29B-F946-A653-5800B7C1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23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45069D-6F93-DA42-9EB8-1C5C43C45341}"/>
              </a:ext>
            </a:extLst>
          </p:cNvPr>
          <p:cNvSpPr/>
          <p:nvPr userDrawn="1"/>
        </p:nvSpPr>
        <p:spPr>
          <a:xfrm>
            <a:off x="0" y="3209732"/>
            <a:ext cx="10524931" cy="29298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A7471-3AD5-0443-A7C8-6FB45455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902" y="3429001"/>
            <a:ext cx="9144000" cy="161584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A540C-A0AE-794E-B188-1BB24E29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902" y="5304873"/>
            <a:ext cx="9144000" cy="6796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06AF47-56B8-9E4D-B680-802D2643A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39" y="306960"/>
            <a:ext cx="1617518" cy="3740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667C2A-1C14-5D45-A205-3B4E752118B7}"/>
              </a:ext>
            </a:extLst>
          </p:cNvPr>
          <p:cNvCxnSpPr/>
          <p:nvPr userDrawn="1"/>
        </p:nvCxnSpPr>
        <p:spPr>
          <a:xfrm>
            <a:off x="10524931" y="3209732"/>
            <a:ext cx="0" cy="29298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1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F23F-1339-EF4C-9200-1FCCBD2E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5A02A-3BD8-CD42-84B3-8A395E4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C4EFF-CB08-D541-BFD8-37AD4C80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D7A1E-D070-C54F-8FF1-A98E3079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C5BF4-5816-414F-A500-B460F17B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6224-3CDA-2547-BA60-D86989D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DBFF-20BF-C443-B4D0-3118215B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221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C0CA-0BA4-3D4E-9AF6-82D6F1F9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522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A8829-07B4-D244-9CA7-1F697CB0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6579A-F016-4944-B4EC-17DCB725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B8D6-8418-8B45-BAE7-A53F5A1B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26A7-E2FF-8548-BEF7-C5E10BA98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272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FFA6-0D5B-5E47-B11B-5F47E417E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02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CCE9-A855-E641-8F6D-548A3108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B10C1-EA55-EF44-9035-EC86B6C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0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247-1CAA-034A-A13C-BD02DE6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8C23-DF86-7046-A5C3-990370B6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97" y="1825625"/>
            <a:ext cx="11324359" cy="4375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0C4-E227-704D-B164-4FE4E031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4297-4BFD-E448-8018-329B86A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5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38B1B-401D-204A-9F65-829D74E3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7078"/>
            <a:ext cx="2628900" cy="50758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21122-E9D2-FD43-B435-94728D29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7078"/>
            <a:ext cx="7734300" cy="50758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7FE7-EC7D-654E-B49B-05AEB46E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69D7-88B8-5A4E-9EAE-2CDBA281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35AB5-7424-4C48-87EE-D52F818F5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4F01B-889F-B244-80EE-0BFFDA8D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81" y="3566718"/>
            <a:ext cx="7766972" cy="1083577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92BF2-B943-3A46-879C-2F3316B2A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3778" y="4879587"/>
            <a:ext cx="7766973" cy="1390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33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accent6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60338A-C957-0941-AC8F-DE8CA13D5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A7471-3AD5-0443-A7C8-6FB45455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A540C-A0AE-794E-B188-1BB24E29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C1F3-7ADD-9042-A7A1-DD85F75F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4699-B67D-4846-8B70-22B1D8DD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2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13184E2-0B94-2646-BB81-0FCCB6348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40512-E9E0-1C48-B73F-82D166E8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A321-4691-CD40-ABD0-D5BF28D5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825625"/>
            <a:ext cx="11324359" cy="4089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B1C4-FADF-FF44-8426-1E6B9F2B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F6A4-5DD7-FB40-A853-E403749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6BE90A-4082-5140-B4A1-78814656D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11FEB-8BD7-7B47-8271-97EFE6BB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2820-539F-0B45-9598-ED165ADA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34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CD7F-0AEF-FB46-8035-66CF9A2B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B603-9391-3846-B662-3F135CD0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293CB9-D288-C445-BBCE-7891F4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42070-0724-1B4B-8B5E-2B3D6E64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A4A1-F31C-8E45-8D8C-610524A7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56C91-5E0E-374C-9A46-0300D314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09ADB-4AB7-9342-A654-D9A29C9F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3BB38-D910-9047-8544-F82B165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584C62-3C2A-CA43-8508-7B49B8DF2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32F90-60E3-AA42-B492-3F17A5E4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3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B1FFB-14A1-1649-AE1F-6035117B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DC585-48FB-C041-801B-ABE38B4A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6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9F633-C2D2-894A-BAAA-DE4A42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F91AE-B0C6-8647-AC2A-16E55D43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66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D2062-DBF6-9D4E-8BE0-A809BB8E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46176-62A6-4343-B7AB-F375B2F0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CC0253-EEEF-2744-967C-0E184329E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CF23F-1339-EF4C-9200-1FCCBD2E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5A02A-3BD8-CD42-84B3-8A395E4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C4EFF-CB08-D541-BFD8-37AD4C80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93E15-1AEC-0940-BE62-4FAEAE2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9" y="365125"/>
            <a:ext cx="95156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F730-A535-E84E-8877-22D85BB2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97" y="1825625"/>
            <a:ext cx="11324359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0F0C5-A022-5C42-AEEB-3197D47E292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39" y="306960"/>
            <a:ext cx="1617518" cy="37407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995242A-7A9A-6A47-8E73-0C078A2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8895B5A-E378-1046-B352-6BCF2BB03EF0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6EE684-2CB9-9E44-8B83-76B517585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93E15-1AEC-0940-BE62-4FAEAE2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9" y="365125"/>
            <a:ext cx="95156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F730-A535-E84E-8877-22D85BB2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97" y="1825625"/>
            <a:ext cx="11324359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0F0C5-A022-5C42-AEEB-3197D47E29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39" y="306960"/>
            <a:ext cx="1617518" cy="37407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995242A-7A9A-6A47-8E73-0C078A2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8895B5A-E378-1046-B352-6BCF2BB03EF0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6EE684-2CB9-9E44-8B83-76B517585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36CC23-CDEE-4040-B71B-B0E13FDD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8" y="3566718"/>
            <a:ext cx="9753600" cy="1083577"/>
          </a:xfrm>
        </p:spPr>
        <p:txBody>
          <a:bodyPr/>
          <a:lstStyle/>
          <a:p>
            <a:pPr algn="ctr"/>
            <a:r>
              <a:rPr lang="en-US" dirty="0"/>
              <a:t>An Overview of Performance-Based Funding in American Higher Education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11471B-BF09-ED4D-9323-E344F74EA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9821" y="5069393"/>
            <a:ext cx="10273515" cy="169817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/>
              <a:t>Justin C. Ortagus*</a:t>
            </a:r>
          </a:p>
          <a:p>
            <a:pPr algn="ctr"/>
            <a:r>
              <a:rPr lang="en-US" sz="2400" dirty="0"/>
              <a:t>Associate Professor, University of Florida</a:t>
            </a:r>
          </a:p>
          <a:p>
            <a:pPr algn="ctr"/>
            <a:endParaRPr lang="en-US" dirty="0"/>
          </a:p>
          <a:p>
            <a:pPr algn="ctr"/>
            <a:r>
              <a:rPr lang="en-US" sz="1500" dirty="0"/>
              <a:t>*Presentation based on collaborative work with Kelly </a:t>
            </a:r>
            <a:r>
              <a:rPr lang="en-US" sz="1500" dirty="0" err="1"/>
              <a:t>Rosinger</a:t>
            </a:r>
            <a:r>
              <a:rPr lang="en-US" sz="1500" dirty="0"/>
              <a:t>, Robert </a:t>
            </a:r>
            <a:r>
              <a:rPr lang="en-US" sz="1500" dirty="0" err="1"/>
              <a:t>Kelchen</a:t>
            </a:r>
            <a:r>
              <a:rPr lang="en-US" sz="1500" dirty="0"/>
              <a:t>, and a team of graduate research assistants</a:t>
            </a:r>
          </a:p>
        </p:txBody>
      </p:sp>
    </p:spTree>
    <p:extLst>
      <p:ext uri="{BB962C8B-B14F-4D97-AF65-F5344CB8AC3E}">
        <p14:creationId xmlns:p14="http://schemas.microsoft.com/office/powerpoint/2010/main" val="159350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and Institutional Revenue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Once again, when we look at the presence of </a:t>
            </a:r>
            <a:r>
              <a:rPr lang="en-US" sz="2400" i="1" dirty="0"/>
              <a:t>any </a:t>
            </a:r>
            <a:r>
              <a:rPr lang="en-US" sz="2400" dirty="0"/>
              <a:t>funded PBF policy, it had no effect on state appropriations among PBF-adopting four-years</a:t>
            </a:r>
          </a:p>
          <a:p>
            <a:pPr lvl="1"/>
            <a:r>
              <a:rPr lang="en-US" sz="2000" dirty="0"/>
              <a:t>High-dosage PBF policies had a negative effect on state appropriations for four-year HBCUs and four-year institutions serving an above-average share of racially minoritized students</a:t>
            </a:r>
          </a:p>
          <a:p>
            <a:endParaRPr lang="en-US" dirty="0"/>
          </a:p>
          <a:p>
            <a:r>
              <a:rPr lang="en-US" sz="2400" dirty="0"/>
              <a:t>The picture among community colleges is a bit more complex</a:t>
            </a:r>
          </a:p>
          <a:p>
            <a:pPr lvl="1"/>
            <a:r>
              <a:rPr lang="en-US" sz="1800" dirty="0"/>
              <a:t>Generally speaking, PBF policies had a modest positive influence on state appropriations among community colleges that were non-MSIs or serving a below-average share of racially minoritized or low-income students</a:t>
            </a:r>
          </a:p>
          <a:p>
            <a:pPr lvl="1"/>
            <a:r>
              <a:rPr lang="en-US" sz="1800" dirty="0"/>
              <a:t>Modest negative influence on state appropriations among community colleges that were MSIs or serving </a:t>
            </a:r>
            <a:r>
              <a:rPr lang="en-US" sz="1800"/>
              <a:t>an above-average </a:t>
            </a:r>
            <a:r>
              <a:rPr lang="en-US" sz="1800" dirty="0"/>
              <a:t>share of racially minoritized students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706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 consistent theme linked to PBF results: Advantages for the advantaged and disadvantages for the disadvantaged</a:t>
            </a:r>
          </a:p>
          <a:p>
            <a:pPr lvl="1"/>
            <a:r>
              <a:rPr lang="en-US" sz="2000" dirty="0"/>
              <a:t>Design elements focused on equity-oriented metrics can mitigate these harms</a:t>
            </a:r>
          </a:p>
          <a:p>
            <a:endParaRPr lang="en-US" sz="2400" dirty="0"/>
          </a:p>
          <a:p>
            <a:r>
              <a:rPr lang="en-US" sz="2400" dirty="0"/>
              <a:t>PBF is a bipartisan policy that may be necessary to ensure adequate funding for HI ED</a:t>
            </a:r>
          </a:p>
          <a:p>
            <a:pPr lvl="1"/>
            <a:r>
              <a:rPr lang="en-US" sz="2000" dirty="0"/>
              <a:t>Important not to dismiss PBF given that the alternative would likely be less funding</a:t>
            </a:r>
          </a:p>
          <a:p>
            <a:pPr lvl="1"/>
            <a:r>
              <a:rPr lang="en-US" sz="2000" dirty="0"/>
              <a:t>Policymakers typically think of PBF as more of a signal than a panacea</a:t>
            </a:r>
          </a:p>
          <a:p>
            <a:endParaRPr lang="en-US" sz="2400" dirty="0"/>
          </a:p>
          <a:p>
            <a:r>
              <a:rPr lang="en-US" sz="2400" dirty="0"/>
              <a:t>Our ongoing work will update PBF data through FY 2024 and look at the impacts associated with updated PBF policies </a:t>
            </a:r>
          </a:p>
          <a:p>
            <a:endParaRPr lang="en-US" sz="24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873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287B-9593-D34E-AF00-E07FF62D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DE1517-3FE0-4643-8767-9BD24D96E4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D917C-56D4-884B-8519-1EC671AE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640"/>
            <a:ext cx="3932237" cy="3738347"/>
          </a:xfrm>
        </p:spPr>
        <p:txBody>
          <a:bodyPr/>
          <a:lstStyle/>
          <a:p>
            <a:r>
              <a:rPr lang="en-US" dirty="0"/>
              <a:t>Email: jortagus@coe.ufl.edu</a:t>
            </a:r>
          </a:p>
        </p:txBody>
      </p:sp>
    </p:spTree>
    <p:extLst>
      <p:ext uri="{BB962C8B-B14F-4D97-AF65-F5344CB8AC3E}">
        <p14:creationId xmlns:p14="http://schemas.microsoft.com/office/powerpoint/2010/main" val="283809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481959"/>
            <a:ext cx="11324359" cy="443364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Performance-based funding (PBF) is generally defined as a policy that links a percentage of state funding to institutional outcomes, such as retention and graduation</a:t>
            </a:r>
          </a:p>
          <a:p>
            <a:endParaRPr lang="en-US" dirty="0"/>
          </a:p>
          <a:p>
            <a:r>
              <a:rPr lang="en-US" sz="2600" dirty="0"/>
              <a:t>Approximately 9% of state general funds were allocated to public colleges and universities for performance-based funding </a:t>
            </a:r>
            <a:r>
              <a:rPr lang="en-US" sz="1800" dirty="0"/>
              <a:t>(</a:t>
            </a:r>
            <a:r>
              <a:rPr lang="en-US" sz="1800" dirty="0" err="1"/>
              <a:t>Rosinger</a:t>
            </a:r>
            <a:r>
              <a:rPr lang="en-US" sz="1800" dirty="0"/>
              <a:t> et al., 2022)</a:t>
            </a:r>
          </a:p>
          <a:p>
            <a:pPr lvl="1"/>
            <a:r>
              <a:rPr lang="en-US" sz="2000" dirty="0"/>
              <a:t>The proportion of funding linked to performance has grown over time but still varies widely across states (e.g., Arkansas, Connecticut, Michigan  – fewer than 2%; Louisiana – 30%; Tennessee – 87.55%)</a:t>
            </a:r>
          </a:p>
          <a:p>
            <a:endParaRPr lang="en-US" sz="2600" dirty="0"/>
          </a:p>
          <a:p>
            <a:r>
              <a:rPr lang="en-US" sz="2600" dirty="0"/>
              <a:t>In FY 2024, 31 states had a funded PBF policy, with 29 including the two-year sector and 22 including the four-year sector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2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Growth Over Time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8554C2-CEB7-43D3-9141-21C170834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311" y="1690689"/>
            <a:ext cx="7927759" cy="42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481959"/>
            <a:ext cx="11324359" cy="4433649"/>
          </a:xfrm>
        </p:spPr>
        <p:txBody>
          <a:bodyPr>
            <a:normAutofit/>
          </a:bodyPr>
          <a:lstStyle/>
          <a:p>
            <a:r>
              <a:rPr lang="en-US" sz="2400" dirty="0"/>
              <a:t>The most common metric within PBF formulas is the number of students who complete their degree</a:t>
            </a:r>
          </a:p>
          <a:p>
            <a:endParaRPr lang="en-US" dirty="0"/>
          </a:p>
          <a:p>
            <a:r>
              <a:rPr lang="en-US" sz="2400" dirty="0"/>
              <a:t>Outcome metrics vary widely across states </a:t>
            </a:r>
          </a:p>
          <a:p>
            <a:pPr lvl="1"/>
            <a:r>
              <a:rPr lang="en-US" sz="2000" dirty="0"/>
              <a:t>Additional outcome metrics include retention, vertical transfers, number of credit hours </a:t>
            </a:r>
            <a:r>
              <a:rPr lang="en-US" sz="2000" i="1" dirty="0"/>
              <a:t>completed</a:t>
            </a:r>
            <a:r>
              <a:rPr lang="en-US" sz="2000" dirty="0"/>
              <a:t>, number of students who graduate in high-demand/STEM fields, wages, etc. </a:t>
            </a:r>
          </a:p>
          <a:p>
            <a:endParaRPr lang="en-US" dirty="0"/>
          </a:p>
          <a:p>
            <a:r>
              <a:rPr lang="en-US" sz="2400" dirty="0"/>
              <a:t>Bonus metrics can also focus specifically on equity </a:t>
            </a:r>
          </a:p>
          <a:p>
            <a:pPr lvl="1"/>
            <a:r>
              <a:rPr lang="en-US" sz="2000" dirty="0"/>
              <a:t>Equity metrics include incentives for the graduation of low-income students, racially minoritized students, adult students, first-generation students, academically underprepared students, veteran students, etc. </a:t>
            </a:r>
          </a:p>
        </p:txBody>
      </p:sp>
    </p:spTree>
    <p:extLst>
      <p:ext uri="{BB962C8B-B14F-4D97-AF65-F5344CB8AC3E}">
        <p14:creationId xmlns:p14="http://schemas.microsoft.com/office/powerpoint/2010/main" val="216241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Bonus Metrics (FY 2024)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FADEF3-BF5B-0B30-029C-572036A60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532849"/>
              </p:ext>
            </p:extLst>
          </p:nvPr>
        </p:nvGraphicFramePr>
        <p:xfrm>
          <a:off x="442913" y="1482725"/>
          <a:ext cx="11208151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87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Need for Better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481959"/>
            <a:ext cx="11324359" cy="4433649"/>
          </a:xfrm>
        </p:spPr>
        <p:txBody>
          <a:bodyPr>
            <a:normAutofit/>
          </a:bodyPr>
          <a:lstStyle/>
          <a:p>
            <a:r>
              <a:rPr lang="en-US" dirty="0"/>
              <a:t>PBF isn’t going anywhere, so the focus should shift to </a:t>
            </a:r>
            <a:r>
              <a:rPr lang="en-US" i="1" dirty="0"/>
              <a:t>how</a:t>
            </a:r>
            <a:r>
              <a:rPr lang="en-US" dirty="0"/>
              <a:t> we can design more equitable, effective PBF policies </a:t>
            </a:r>
          </a:p>
          <a:p>
            <a:endParaRPr lang="en-US" dirty="0"/>
          </a:p>
          <a:p>
            <a:r>
              <a:rPr lang="en-US" dirty="0"/>
              <a:t>Studies focused on binary measures of PBF adoption fail to capture the complexity and variety of PBF policies </a:t>
            </a:r>
          </a:p>
          <a:p>
            <a:endParaRPr lang="en-US" dirty="0"/>
          </a:p>
          <a:p>
            <a:r>
              <a:rPr lang="en-US" dirty="0"/>
              <a:t>Our work has tackled this issue and considers the dosage and design of PBF policies to better understand what (if anything) currently works in PBF systems</a:t>
            </a:r>
          </a:p>
          <a:p>
            <a:pPr lvl="1"/>
            <a:r>
              <a:rPr lang="en-US" sz="2000" dirty="0"/>
              <a:t>Focus on both intended and unintended consequences </a:t>
            </a:r>
          </a:p>
        </p:txBody>
      </p:sp>
    </p:spTree>
    <p:extLst>
      <p:ext uri="{BB962C8B-B14F-4D97-AF65-F5344CB8AC3E}">
        <p14:creationId xmlns:p14="http://schemas.microsoft.com/office/powerpoint/2010/main" val="417031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Summary of Our Work on PBF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Here’s what we know: PBF typically leads to null or modest positive effects on retention and graduation (i.e., intended outcomes)</a:t>
            </a:r>
          </a:p>
          <a:p>
            <a:endParaRPr lang="en-US" sz="2600" dirty="0"/>
          </a:p>
          <a:p>
            <a:r>
              <a:rPr lang="en-US" sz="2600" dirty="0"/>
              <a:t>Prior work also suggests that PBF can lead to unintended outcomes </a:t>
            </a:r>
          </a:p>
          <a:p>
            <a:pPr lvl="1"/>
            <a:r>
              <a:rPr lang="en-US" sz="2000" dirty="0"/>
              <a:t>PBF can: restrict access, lead to gamification, and exacerbate disadvantages for underserved students and under-resourced institutions</a:t>
            </a:r>
          </a:p>
          <a:p>
            <a:endParaRPr lang="en-US" dirty="0"/>
          </a:p>
          <a:p>
            <a:r>
              <a:rPr lang="en-US" dirty="0"/>
              <a:t>I will provide some high-level findings from some of our recent empirical work on PBF</a:t>
            </a:r>
          </a:p>
          <a:p>
            <a:pPr lvl="1"/>
            <a:r>
              <a:rPr lang="en-US" dirty="0"/>
              <a:t>Access, completions, and institutional revenue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01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and Access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evidence suggesting that increases in the share of revenue at stake are associated with decreases in racially minoritized student enrollment</a:t>
            </a:r>
          </a:p>
          <a:p>
            <a:pPr lvl="1"/>
            <a:r>
              <a:rPr lang="en-US" dirty="0"/>
              <a:t>Exacerbated among selective institutions</a:t>
            </a:r>
          </a:p>
          <a:p>
            <a:pPr lvl="1"/>
            <a:endParaRPr lang="en-US" dirty="0"/>
          </a:p>
          <a:p>
            <a:r>
              <a:rPr lang="en-US" dirty="0"/>
              <a:t>A key point is that PBF will not expand access and reduce inequities at four-years regardless of design</a:t>
            </a:r>
          </a:p>
          <a:p>
            <a:pPr lvl="1"/>
            <a:r>
              <a:rPr lang="en-US" dirty="0"/>
              <a:t>Equity metrics are helpful at moderately or less-selective four-years, but they’re unlikely to help at the most-selective institutions</a:t>
            </a:r>
          </a:p>
        </p:txBody>
      </p:sp>
    </p:spTree>
    <p:extLst>
      <p:ext uri="{BB962C8B-B14F-4D97-AF65-F5344CB8AC3E}">
        <p14:creationId xmlns:p14="http://schemas.microsoft.com/office/powerpoint/2010/main" val="275778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and Completions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we look at pooled effects of the presence of PBF, we show there’s no impact on completions</a:t>
            </a:r>
          </a:p>
          <a:p>
            <a:pPr lvl="1"/>
            <a:r>
              <a:rPr lang="en-US" sz="2200" dirty="0"/>
              <a:t>Driven by low-dosage PBF policies</a:t>
            </a:r>
          </a:p>
          <a:p>
            <a:endParaRPr lang="en-US" dirty="0"/>
          </a:p>
          <a:p>
            <a:r>
              <a:rPr lang="en-US" dirty="0"/>
              <a:t>High-dosage PBF at four-years has a negative influence on bachelor’s degree completion among racially minoritized students </a:t>
            </a:r>
          </a:p>
          <a:p>
            <a:pPr lvl="2"/>
            <a:r>
              <a:rPr lang="en-US" sz="2200" dirty="0"/>
              <a:t>Positive impact on bachelor’s degree completion among White students</a:t>
            </a:r>
          </a:p>
          <a:p>
            <a:pPr lvl="2"/>
            <a:r>
              <a:rPr lang="en-US" sz="2200" dirty="0"/>
              <a:t>Positive impact on bachelor’s degree completion when there’s a targeted adult student incentive</a:t>
            </a:r>
          </a:p>
          <a:p>
            <a:endParaRPr lang="en-US" dirty="0"/>
          </a:p>
          <a:p>
            <a:r>
              <a:rPr lang="en-US" dirty="0"/>
              <a:t>No relationship between any type of funded PBF policy and associate degree completion</a:t>
            </a:r>
          </a:p>
          <a:p>
            <a:pPr lvl="1"/>
            <a:r>
              <a:rPr lang="en-US" dirty="0"/>
              <a:t>A note on certificates and prior literature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4057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d States">
  <a:themeElements>
    <a:clrScheme name="InformEd States">
      <a:dk1>
        <a:srgbClr val="000000"/>
      </a:dk1>
      <a:lt1>
        <a:srgbClr val="FFFFFF"/>
      </a:lt1>
      <a:dk2>
        <a:srgbClr val="0072BC"/>
      </a:dk2>
      <a:lt2>
        <a:srgbClr val="939598"/>
      </a:lt2>
      <a:accent1>
        <a:srgbClr val="0072BC"/>
      </a:accent1>
      <a:accent2>
        <a:srgbClr val="28256D"/>
      </a:accent2>
      <a:accent3>
        <a:srgbClr val="EE3441"/>
      </a:accent3>
      <a:accent4>
        <a:srgbClr val="939598"/>
      </a:accent4>
      <a:accent5>
        <a:srgbClr val="00A88E"/>
      </a:accent5>
      <a:accent6>
        <a:srgbClr val="28256D"/>
      </a:accent6>
      <a:hlink>
        <a:srgbClr val="0072BC"/>
      </a:hlink>
      <a:folHlink>
        <a:srgbClr val="00A88E"/>
      </a:folHlink>
    </a:clrScheme>
    <a:fontScheme name="InformEd States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t"/>
      <a:lstStyle>
        <a:defPPr algn="l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Aft>
            <a:spcPts val="8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formEdStates_ppt" id="{4C93FF49-F191-1A4E-A87B-52FA77E85CFD}" vid="{196D2A05-3B4C-8344-87D5-16B9B211674E}"/>
    </a:ext>
  </a:extLst>
</a:theme>
</file>

<file path=ppt/theme/theme2.xml><?xml version="1.0" encoding="utf-8"?>
<a:theme xmlns:a="http://schemas.openxmlformats.org/drawingml/2006/main" name="InformEd States Simple">
  <a:themeElements>
    <a:clrScheme name="InformEd States">
      <a:dk1>
        <a:srgbClr val="000000"/>
      </a:dk1>
      <a:lt1>
        <a:srgbClr val="FFFFFF"/>
      </a:lt1>
      <a:dk2>
        <a:srgbClr val="0072BC"/>
      </a:dk2>
      <a:lt2>
        <a:srgbClr val="939598"/>
      </a:lt2>
      <a:accent1>
        <a:srgbClr val="0072BC"/>
      </a:accent1>
      <a:accent2>
        <a:srgbClr val="28256D"/>
      </a:accent2>
      <a:accent3>
        <a:srgbClr val="EE3441"/>
      </a:accent3>
      <a:accent4>
        <a:srgbClr val="939598"/>
      </a:accent4>
      <a:accent5>
        <a:srgbClr val="00A88E"/>
      </a:accent5>
      <a:accent6>
        <a:srgbClr val="28256D"/>
      </a:accent6>
      <a:hlink>
        <a:srgbClr val="0072BC"/>
      </a:hlink>
      <a:folHlink>
        <a:srgbClr val="00A88E"/>
      </a:folHlink>
    </a:clrScheme>
    <a:fontScheme name="InformEd States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t"/>
      <a:lstStyle>
        <a:defPPr algn="l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Aft>
            <a:spcPts val="8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formEdStates_ppt" id="{4C93FF49-F191-1A4E-A87B-52FA77E85CFD}" vid="{A4883FB7-2C70-BE4A-A12F-20DF048C3E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InformEdStates_ppt</Template>
  <TotalTime>13334</TotalTime>
  <Words>790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Georgia</vt:lpstr>
      <vt:lpstr>InformEd States</vt:lpstr>
      <vt:lpstr>InformEd States Simple</vt:lpstr>
      <vt:lpstr>An Overview of Performance-Based Funding in American Higher Education</vt:lpstr>
      <vt:lpstr>Background</vt:lpstr>
      <vt:lpstr>PBF Growth Over Time</vt:lpstr>
      <vt:lpstr>PBF Metrics</vt:lpstr>
      <vt:lpstr>PBF Bonus Metrics (FY 2024)</vt:lpstr>
      <vt:lpstr>A Need for Better Evidence</vt:lpstr>
      <vt:lpstr>Brief Summary of Our Work on PBF </vt:lpstr>
      <vt:lpstr>PBF and Access </vt:lpstr>
      <vt:lpstr>PBF and Completions </vt:lpstr>
      <vt:lpstr>PBF and Institutional Revenue </vt:lpstr>
      <vt:lpstr>Implications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PBF Policy Design on College Access and Student Success</dc:title>
  <dc:creator>Justin C. Ortagus</dc:creator>
  <cp:lastModifiedBy>Diane Acri</cp:lastModifiedBy>
  <cp:revision>95</cp:revision>
  <dcterms:created xsi:type="dcterms:W3CDTF">2020-11-10T00:44:00Z</dcterms:created>
  <dcterms:modified xsi:type="dcterms:W3CDTF">2025-01-13T21:30:47Z</dcterms:modified>
</cp:coreProperties>
</file>