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xlsb" ContentType="application/vnd.ms-excel.sheet.binary.macroEnabled.12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charts/chart6.xml" ContentType="application/vnd.openxmlformats-officedocument.drawingml.chart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46" r:id="rId3"/>
    <p:sldMasterId id="2147483840" r:id="rId4"/>
    <p:sldMasterId id="2147483935" r:id="rId5"/>
  </p:sldMasterIdLst>
  <p:notesMasterIdLst>
    <p:notesMasterId r:id="rId14"/>
  </p:notesMasterIdLst>
  <p:sldIdLst>
    <p:sldId id="2412" r:id="rId6"/>
    <p:sldId id="2437" r:id="rId7"/>
    <p:sldId id="2441" r:id="rId8"/>
    <p:sldId id="417" r:id="rId9"/>
    <p:sldId id="2410" r:id="rId10"/>
    <p:sldId id="2438" r:id="rId11"/>
    <p:sldId id="2439" r:id="rId12"/>
    <p:sldId id="2440" r:id="rId13"/>
  </p:sldIdLst>
  <p:sldSz cx="12192000" cy="6858000"/>
  <p:notesSz cx="6953250" cy="9239250"/>
  <p:custDataLst>
    <p:tags r:id="rId1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572F815-B96C-0255-A380-347D06A05328}" name="Andrea Sussman" initials="AS" userId="S::andrea@nextchaptercomms.onmicrosoft.com::f138200d-f46e-4e23-8904-00c02eaa764f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90A2"/>
    <a:srgbClr val="CE6E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773" autoAdjust="0"/>
    <p:restoredTop sz="94694"/>
  </p:normalViewPr>
  <p:slideViewPr>
    <p:cSldViewPr snapToGrid="0">
      <p:cViewPr varScale="1">
        <p:scale>
          <a:sx n="102" d="100"/>
          <a:sy n="102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3.xml"/><Relationship Id="rId15" Type="http://schemas.openxmlformats.org/officeDocument/2006/relationships/tags" Target="tags/tag1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.xlsb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1.xlsb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2.xlsb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3.xlsb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4.xlsb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Binary_Worksheet5.xlsb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54054054054057E-2"/>
          <c:y val="5.4054054054054057E-2"/>
          <c:w val="0.89189189189189189"/>
          <c:h val="0.89189189189189189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C6C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B192-432E-BF02-B6005129CBCD}"/>
              </c:ext>
            </c:extLst>
          </c:dPt>
          <c:dPt>
            <c:idx val="1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B192-432E-BF02-B6005129CBCD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13</c:v>
                </c:pt>
                <c:pt idx="1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192-432E-BF02-B6005129CB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5.4054054054054057E-2"/>
          <c:y val="5.4054054054054057E-2"/>
          <c:w val="0.89189189189189189"/>
          <c:h val="0.89189189189189189"/>
        </c:manualLayout>
      </c:layout>
      <c:doughnutChart>
        <c:varyColors val="0"/>
        <c:ser>
          <c:idx val="0"/>
          <c:order val="0"/>
          <c:dPt>
            <c:idx val="0"/>
            <c:bubble3D val="0"/>
            <c:spPr>
              <a:solidFill>
                <a:srgbClr val="4C6C9C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0-4923-47CB-9B54-94BE5C2A2C69}"/>
              </c:ext>
            </c:extLst>
          </c:dPt>
          <c:dPt>
            <c:idx val="1"/>
            <c:bubble3D val="0"/>
            <c:spPr>
              <a:solidFill>
                <a:srgbClr val="DFE5EF"/>
              </a:solidFill>
              <a:ln>
                <a:noFill/>
              </a:ln>
            </c:spPr>
            <c:extLst>
              <c:ext xmlns:c16="http://schemas.microsoft.com/office/drawing/2014/chart" uri="{C3380CC4-5D6E-409C-BE32-E72D297353CC}">
                <c16:uniqueId val="{00000001-4923-47CB-9B54-94BE5C2A2C69}"/>
              </c:ext>
            </c:extLst>
          </c:dPt>
          <c:val>
            <c:numRef>
              <c:f>Sheet1!$A$1:$A$2</c:f>
              <c:numCache>
                <c:formatCode>General</c:formatCode>
                <c:ptCount val="2"/>
                <c:pt idx="0">
                  <c:v>46</c:v>
                </c:pt>
                <c:pt idx="1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23-47CB-9B54-94BE5C2A2C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plotVisOnly val="0"/>
    <c:dispBlanksAs val="gap"/>
    <c:showDLblsOverMax val="1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10924369747899E-2"/>
          <c:y val="0.13367609254498714"/>
          <c:w val="0.94537815126050417"/>
          <c:h val="0.73264781491002573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rgbClr val="007770"/>
              </a:solidFill>
              <a:prstDash val="solid"/>
            </a:ln>
          </c:spPr>
          <c:marker>
            <c:symbol val="none"/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104606</c:v>
                </c:pt>
                <c:pt idx="1">
                  <c:v>90199</c:v>
                </c:pt>
                <c:pt idx="2">
                  <c:v>81929</c:v>
                </c:pt>
                <c:pt idx="3">
                  <c:v>81026</c:v>
                </c:pt>
                <c:pt idx="4">
                  <c:v>80987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7361-48CC-9F23-1CF0D777B7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4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104606"/>
          <c:min val="50000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7310924369747899E-2"/>
          <c:y val="9.106830122591944E-2"/>
          <c:w val="0.94537815126050417"/>
          <c:h val="0.81786339754816118"/>
        </c:manualLayout>
      </c:layout>
      <c:scatterChart>
        <c:scatterStyle val="lineMarker"/>
        <c:varyColors val="0"/>
        <c:ser>
          <c:idx val="0"/>
          <c:order val="0"/>
          <c:spPr>
            <a:ln w="38100" cmpd="sng" algn="ctr">
              <a:solidFill>
                <a:srgbClr val="007770"/>
              </a:solidFill>
              <a:prstDash val="solid"/>
            </a:ln>
          </c:spPr>
          <c:marker>
            <c:symbol val="none"/>
          </c:marker>
          <c:xVal>
            <c:numRef>
              <c:f>Sheet1!$A$1:$E$1</c:f>
              <c:numCache>
                <c:formatCode>General</c:formatCode>
                <c:ptCount val="5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</c:v>
                </c:pt>
                <c:pt idx="4">
                  <c:v>2024</c:v>
                </c:pt>
              </c:numCache>
            </c:numRef>
          </c:xVal>
          <c:yVal>
            <c:numRef>
              <c:f>Sheet1!$A$2:$E$2</c:f>
              <c:numCache>
                <c:formatCode>General</c:formatCode>
                <c:ptCount val="5"/>
                <c:pt idx="0">
                  <c:v>256461</c:v>
                </c:pt>
                <c:pt idx="1">
                  <c:v>251241</c:v>
                </c:pt>
                <c:pt idx="2">
                  <c:v>240522</c:v>
                </c:pt>
                <c:pt idx="3">
                  <c:v>231266</c:v>
                </c:pt>
                <c:pt idx="4">
                  <c:v>228111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D7AB-48FC-AD66-F32952D309C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"/>
        <c:axId val="5"/>
      </c:scatterChart>
      <c:valAx>
        <c:axId val="4"/>
        <c:scaling>
          <c:orientation val="minMax"/>
          <c:max val="2024"/>
          <c:min val="2020"/>
        </c:scaling>
        <c:delete val="0"/>
        <c:axPos val="b"/>
        <c:majorGridlines>
          <c:spPr>
            <a:ln>
              <a:noFill/>
            </a:ln>
          </c:spPr>
        </c:majorGridlines>
        <c:numFmt formatCode="General" sourceLinked="1"/>
        <c:majorTickMark val="out"/>
        <c:minorTickMark val="none"/>
        <c:tickLblPos val="none"/>
        <c:spPr>
          <a:ln w="9525" cmpd="sng" algn="ctr">
            <a:solidFill>
              <a:schemeClr val="bg1"/>
            </a:solidFill>
            <a:prstDash val="solid"/>
          </a:ln>
        </c:spPr>
        <c:txPr>
          <a:bodyPr wrap="none"/>
          <a:lstStyle/>
          <a:p>
            <a:pPr>
              <a:defRPr sz="1400">
                <a:latin typeface="+mn-lt"/>
                <a:ea typeface="+mn-ea"/>
                <a:cs typeface="+mn-cs"/>
              </a:defRPr>
            </a:pPr>
            <a:endParaRPr lang="en-US"/>
          </a:p>
        </c:txPr>
        <c:crossAx val="5"/>
        <c:crosses val="min"/>
        <c:crossBetween val="midCat"/>
        <c:majorUnit val="1"/>
      </c:valAx>
      <c:valAx>
        <c:axId val="5"/>
        <c:scaling>
          <c:orientation val="minMax"/>
          <c:max val="256461"/>
          <c:min val="50000"/>
        </c:scaling>
        <c:delete val="1"/>
        <c:axPos val="l"/>
        <c:numFmt formatCode="General" sourceLinked="1"/>
        <c:majorTickMark val="out"/>
        <c:minorTickMark val="none"/>
        <c:tickLblPos val="nextTo"/>
        <c:crossAx val="4"/>
        <c:crosses val="min"/>
        <c:crossBetween val="midCat"/>
      </c:valAx>
    </c:plotArea>
    <c:plotVisOnly val="0"/>
    <c:dispBlanksAs val="gap"/>
    <c:showDLblsOverMax val="1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9115341545352745E-2"/>
          <c:y val="2.3455119530897611E-2"/>
          <c:w val="0.94176931690929455"/>
          <c:h val="0.9530897609382047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rgbClr val="C3CFE1"/>
            </a:solidFill>
            <a:ln>
              <a:noFill/>
            </a:ln>
          </c:spPr>
          <c:invertIfNegative val="0"/>
          <c:val>
            <c:numRef>
              <c:f>Sheet1!$A$1</c:f>
              <c:numCache>
                <c:formatCode>General</c:formatCode>
                <c:ptCount val="1"/>
                <c:pt idx="0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F7A-4646-8449-613BF076F891}"/>
            </c:ext>
          </c:extLst>
        </c:ser>
        <c:ser>
          <c:idx val="1"/>
          <c:order val="1"/>
          <c:spPr>
            <a:solidFill>
              <a:srgbClr val="4C6C9C"/>
            </a:solidFill>
            <a:ln>
              <a:noFill/>
            </a:ln>
          </c:spPr>
          <c:invertIfNegative val="0"/>
          <c:val>
            <c:numRef>
              <c:f>Sheet1!$A$2</c:f>
              <c:numCache>
                <c:formatCode>General</c:formatCode>
                <c:ptCount val="1"/>
                <c:pt idx="0">
                  <c:v>55.000000000000007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F7A-4646-8449-613BF076F891}"/>
            </c:ext>
          </c:extLst>
        </c:ser>
        <c:ser>
          <c:idx val="2"/>
          <c:order val="2"/>
          <c:spPr>
            <a:solidFill>
              <a:schemeClr val="accent4"/>
            </a:solidFill>
            <a:ln>
              <a:noFill/>
            </a:ln>
          </c:spPr>
          <c:invertIfNegative val="0"/>
          <c:val>
            <c:numRef>
              <c:f>Sheet1!$A$3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F7A-4646-8449-613BF076F89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axId val="1102208576"/>
        <c:axId val="1"/>
      </c:barChart>
      <c:catAx>
        <c:axId val="1102208576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70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102208576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7.5834913227358905E-3"/>
          <c:y val="6.8634423897581787E-2"/>
          <c:w val="0.98483301735452822"/>
          <c:h val="0.86273115220483643"/>
        </c:manualLayout>
      </c:layout>
      <c:barChart>
        <c:barDir val="col"/>
        <c:grouping val="stacked"/>
        <c:varyColors val="0"/>
        <c:ser>
          <c:idx val="0"/>
          <c:order val="0"/>
          <c:spPr>
            <a:solidFill>
              <a:schemeClr val="accent3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0-B125-49A0-8718-54305453870C}"/>
                </c:ext>
              </c:extLst>
            </c:dLbl>
            <c:dLbl>
              <c:idx val="1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1-B125-49A0-8718-54305453870C}"/>
                </c:ext>
              </c:extLst>
            </c:dLbl>
            <c:dLbl>
              <c:idx val="2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2-B125-49A0-8718-54305453870C}"/>
                </c:ext>
              </c:extLst>
            </c:dLbl>
            <c:dLbl>
              <c:idx val="3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B125-49A0-8718-54305453870C}"/>
                </c:ext>
              </c:extLst>
            </c:dLbl>
            <c:dLbl>
              <c:idx val="4"/>
              <c:layout>
                <c:manualLayout>
                  <c:x val="0"/>
                  <c:y val="-1.42247510668563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4-B125-49A0-8718-5430545387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Sheet1!$A$1:$H$1</c:f>
              <c:numCache>
                <c:formatCode>General</c:formatCode>
                <c:ptCount val="8"/>
                <c:pt idx="0">
                  <c:v>918</c:v>
                </c:pt>
                <c:pt idx="1">
                  <c:v>416</c:v>
                </c:pt>
                <c:pt idx="2">
                  <c:v>246</c:v>
                </c:pt>
                <c:pt idx="3">
                  <c:v>413</c:v>
                </c:pt>
                <c:pt idx="4">
                  <c:v>96</c:v>
                </c:pt>
                <c:pt idx="5">
                  <c:v>29</c:v>
                </c:pt>
                <c:pt idx="6">
                  <c:v>23</c:v>
                </c:pt>
                <c:pt idx="7">
                  <c:v>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125-49A0-8718-54305453870C}"/>
            </c:ext>
          </c:extLst>
        </c:ser>
        <c:ser>
          <c:idx val="1"/>
          <c:order val="1"/>
          <c:spPr>
            <a:solidFill>
              <a:srgbClr val="007770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42247510668563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6-B125-49A0-8718-54305453870C}"/>
                </c:ext>
              </c:extLst>
            </c:dLbl>
            <c:dLbl>
              <c:idx val="1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7-B125-49A0-8718-54305453870C}"/>
                </c:ext>
              </c:extLst>
            </c:dLbl>
            <c:dLbl>
              <c:idx val="2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8-B125-49A0-8718-54305453870C}"/>
                </c:ext>
              </c:extLst>
            </c:dLbl>
            <c:dLbl>
              <c:idx val="3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9-B125-49A0-8718-54305453870C}"/>
                </c:ext>
              </c:extLst>
            </c:dLbl>
            <c:dLbl>
              <c:idx val="4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A-B125-49A0-8718-54305453870C}"/>
                </c:ext>
              </c:extLst>
            </c:dLbl>
            <c:dLbl>
              <c:idx val="6"/>
              <c:layout>
                <c:manualLayout>
                  <c:x val="1.7208691847746829E-2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B-B125-49A0-8718-5430545387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Sheet1!$A$2:$H$2</c:f>
              <c:numCache>
                <c:formatCode>General</c:formatCode>
                <c:ptCount val="8"/>
                <c:pt idx="0">
                  <c:v>383</c:v>
                </c:pt>
                <c:pt idx="1">
                  <c:v>467</c:v>
                </c:pt>
                <c:pt idx="2">
                  <c:v>328</c:v>
                </c:pt>
                <c:pt idx="3">
                  <c:v>269</c:v>
                </c:pt>
                <c:pt idx="4">
                  <c:v>133</c:v>
                </c:pt>
                <c:pt idx="5">
                  <c:v>37</c:v>
                </c:pt>
                <c:pt idx="6">
                  <c:v>71</c:v>
                </c:pt>
                <c:pt idx="7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B125-49A0-8718-54305453870C}"/>
            </c:ext>
          </c:extLst>
        </c:ser>
        <c:ser>
          <c:idx val="2"/>
          <c:order val="2"/>
          <c:spPr>
            <a:solidFill>
              <a:schemeClr val="accent1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0"/>
                  <c:y val="-1.42247510668563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D-B125-49A0-8718-54305453870C}"/>
                </c:ext>
              </c:extLst>
            </c:dLbl>
            <c:dLbl>
              <c:idx val="1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E-B125-49A0-8718-54305453870C}"/>
                </c:ext>
              </c:extLst>
            </c:dLbl>
            <c:dLbl>
              <c:idx val="2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F-B125-49A0-8718-54305453870C}"/>
                </c:ext>
              </c:extLst>
            </c:dLbl>
            <c:dLbl>
              <c:idx val="3"/>
              <c:layout>
                <c:manualLayout>
                  <c:x val="0"/>
                  <c:y val="-1.4224751066856331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0-B125-49A0-8718-54305453870C}"/>
                </c:ext>
              </c:extLst>
            </c:dLbl>
            <c:dLbl>
              <c:idx val="4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1-B125-49A0-8718-54305453870C}"/>
                </c:ext>
              </c:extLst>
            </c:dLbl>
            <c:dLbl>
              <c:idx val="5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2-B125-49A0-8718-54305453870C}"/>
                </c:ext>
              </c:extLst>
            </c:dLbl>
            <c:dLbl>
              <c:idx val="6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3-B125-49A0-8718-54305453870C}"/>
                </c:ext>
              </c:extLst>
            </c:dLbl>
            <c:dLbl>
              <c:idx val="7"/>
              <c:layout>
                <c:manualLayout>
                  <c:x val="0"/>
                  <c:y val="-1.0668563300142249E-3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400" kern="120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14-B125-49A0-8718-54305453870C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Sheet1!$A$3:$H$3</c:f>
              <c:numCache>
                <c:formatCode>General</c:formatCode>
                <c:ptCount val="8"/>
                <c:pt idx="0">
                  <c:v>114</c:v>
                </c:pt>
                <c:pt idx="1">
                  <c:v>400</c:v>
                </c:pt>
                <c:pt idx="2">
                  <c:v>352</c:v>
                </c:pt>
                <c:pt idx="3">
                  <c:v>139</c:v>
                </c:pt>
                <c:pt idx="4">
                  <c:v>481</c:v>
                </c:pt>
                <c:pt idx="5">
                  <c:v>329</c:v>
                </c:pt>
                <c:pt idx="6">
                  <c:v>270</c:v>
                </c:pt>
                <c:pt idx="7">
                  <c:v>168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5-B125-49A0-8718-5430545387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960615999"/>
        <c:axId val="1"/>
      </c:barChart>
      <c:catAx>
        <c:axId val="1960615999"/>
        <c:scaling>
          <c:orientation val="minMax"/>
        </c:scaling>
        <c:delete val="0"/>
        <c:axPos val="b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cmpd="sng" algn="ctr">
            <a:solidFill>
              <a:schemeClr val="tx1"/>
            </a:solidFill>
            <a:prstDash val="solid"/>
          </a:ln>
        </c:spPr>
        <c:crossAx val="1"/>
        <c:crosses val="min"/>
        <c:auto val="0"/>
        <c:lblAlgn val="ctr"/>
        <c:lblOffset val="100"/>
        <c:noMultiLvlLbl val="0"/>
      </c:catAx>
      <c:valAx>
        <c:axId val="1"/>
        <c:scaling>
          <c:orientation val="minMax"/>
          <c:max val="1415"/>
          <c:min val="0"/>
        </c:scaling>
        <c:delete val="1"/>
        <c:axPos val="l"/>
        <c:numFmt formatCode="General" sourceLinked="1"/>
        <c:majorTickMark val="out"/>
        <c:minorTickMark val="none"/>
        <c:tickLblPos val="nextTo"/>
        <c:crossAx val="1960615999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3075" cy="463567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8566" y="0"/>
            <a:ext cx="3013075" cy="463567"/>
          </a:xfrm>
          <a:prstGeom prst="rect">
            <a:avLst/>
          </a:prstGeom>
        </p:spPr>
        <p:txBody>
          <a:bodyPr vert="horz" lIns="92528" tIns="46264" rIns="92528" bIns="46264" rtlCol="0"/>
          <a:lstStyle>
            <a:lvl1pPr algn="r">
              <a:defRPr sz="1200"/>
            </a:lvl1pPr>
          </a:lstStyle>
          <a:p>
            <a:fld id="{A2261981-3587-C049-A4D2-F45E1166732A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03263" y="1154113"/>
            <a:ext cx="5546725" cy="31194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528" tIns="46264" rIns="92528" bIns="4626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5325" y="4446389"/>
            <a:ext cx="5562600" cy="3637955"/>
          </a:xfrm>
          <a:prstGeom prst="rect">
            <a:avLst/>
          </a:prstGeom>
        </p:spPr>
        <p:txBody>
          <a:bodyPr vert="horz" lIns="92528" tIns="46264" rIns="92528" bIns="4626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5684"/>
            <a:ext cx="3013075" cy="463566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8566" y="8775684"/>
            <a:ext cx="3013075" cy="463566"/>
          </a:xfrm>
          <a:prstGeom prst="rect">
            <a:avLst/>
          </a:prstGeom>
        </p:spPr>
        <p:txBody>
          <a:bodyPr vert="horz" lIns="92528" tIns="46264" rIns="92528" bIns="46264" rtlCol="0" anchor="b"/>
          <a:lstStyle>
            <a:lvl1pPr algn="r">
              <a:defRPr sz="1200"/>
            </a:lvl1pPr>
          </a:lstStyle>
          <a:p>
            <a:fld id="{9D21E951-054E-0046-B394-F1B56CD1738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6111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t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8812441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Pic,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Blue vertical line" descr="Blue vertical 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"/>
            <a:ext cx="301728" cy="6857744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Picture Placeholder 5"/>
          <p:cNvSpPr>
            <a:spLocks noGrp="1"/>
          </p:cNvSpPr>
          <p:nvPr>
            <p:ph type="pic" idx="21"/>
          </p:nvPr>
        </p:nvSpPr>
        <p:spPr>
          <a:xfrm>
            <a:off x="6096358" y="-257"/>
            <a:ext cx="6095642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10909824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ft Pic,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lue vertical line" descr="Blue vertical 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"/>
            <a:ext cx="301728" cy="6857744"/>
          </a:xfrm>
          <a:prstGeom prst="rect">
            <a:avLst/>
          </a:prstGeom>
          <a:ln w="12700">
            <a:miter lim="400000"/>
          </a:ln>
        </p:spPr>
      </p:pic>
      <p:sp>
        <p:nvSpPr>
          <p:cNvPr id="148" name="Picture Placeholder 5"/>
          <p:cNvSpPr>
            <a:spLocks noGrp="1"/>
          </p:cNvSpPr>
          <p:nvPr>
            <p:ph type="pic" idx="21"/>
          </p:nvPr>
        </p:nvSpPr>
        <p:spPr>
          <a:xfrm>
            <a:off x="301720" y="1"/>
            <a:ext cx="586224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4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22215674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ast Pag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" name="Blue wave" descr="Blue wav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"/>
            <a:ext cx="2001330" cy="6857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9497" y="2245286"/>
            <a:ext cx="7477522" cy="185260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879544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 2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itle Text"/>
          <p:cNvSpPr txBox="1">
            <a:spLocks noGrp="1"/>
          </p:cNvSpPr>
          <p:nvPr>
            <p:ph type="title"/>
          </p:nvPr>
        </p:nvSpPr>
        <p:spPr>
          <a:xfrm>
            <a:off x="767684" y="1103598"/>
            <a:ext cx="6496671" cy="3462435"/>
          </a:xfrm>
          <a:prstGeom prst="rect">
            <a:avLst/>
          </a:prstGeom>
        </p:spPr>
        <p:txBody>
          <a:bodyPr lIns="0" tIns="0" rIns="0" bIns="0" anchor="t"/>
          <a:lstStyle>
            <a:lvl1pPr algn="r" defTabSz="904102">
              <a:lnSpc>
                <a:spcPct val="100000"/>
              </a:lnSpc>
              <a:defRPr cap="all">
                <a:solidFill>
                  <a:srgbClr val="00437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166" name="Bridgespan logo" descr="Bridgespa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6273" y="5959997"/>
            <a:ext cx="2341071" cy="6600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Blue wave" descr="Blue wa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3"/>
            <a:ext cx="2001330" cy="6857488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7802880" y="3462434"/>
            <a:ext cx="4136329" cy="1103599"/>
          </a:xfrm>
          <a:prstGeom prst="rect">
            <a:avLst/>
          </a:prstGeom>
        </p:spPr>
        <p:txBody>
          <a:bodyPr lIns="0" tIns="0" rIns="0" bIns="0" anchor="b"/>
          <a:lstStyle>
            <a:lvl1pPr marL="0" indent="0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1pPr>
            <a:lvl2pPr marL="0" indent="452052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2pPr>
            <a:lvl3pPr marL="0" indent="904102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3pPr>
            <a:lvl4pPr marL="0" indent="1356155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4pPr>
            <a:lvl5pPr marL="0" indent="1808205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9" name="Blue vertical line"/>
          <p:cNvSpPr/>
          <p:nvPr/>
        </p:nvSpPr>
        <p:spPr>
          <a:xfrm>
            <a:off x="7527252" y="1150257"/>
            <a:ext cx="1" cy="3412969"/>
          </a:xfrm>
          <a:prstGeom prst="line">
            <a:avLst/>
          </a:prstGeom>
          <a:ln w="38100" cap="rnd">
            <a:solidFill>
              <a:srgbClr val="00A9E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7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22997987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lient Exampl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Rounded Rectangle 6"/>
          <p:cNvSpPr/>
          <p:nvPr/>
        </p:nvSpPr>
        <p:spPr>
          <a:xfrm>
            <a:off x="115737" y="357400"/>
            <a:ext cx="11984689" cy="6424680"/>
          </a:xfrm>
          <a:prstGeom prst="roundRect">
            <a:avLst>
              <a:gd name="adj" fmla="val 996"/>
            </a:avLst>
          </a:prstGeom>
          <a:ln w="19050">
            <a:solidFill>
              <a:srgbClr val="D0D1D3"/>
            </a:solidFill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6" name="Rectangle 4"/>
          <p:cNvSpPr/>
          <p:nvPr/>
        </p:nvSpPr>
        <p:spPr>
          <a:xfrm>
            <a:off x="266196" y="-1"/>
            <a:ext cx="532392" cy="596731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87" name="Title Text"/>
          <p:cNvSpPr txBox="1">
            <a:spLocks noGrp="1"/>
          </p:cNvSpPr>
          <p:nvPr>
            <p:ph type="title"/>
          </p:nvPr>
        </p:nvSpPr>
        <p:spPr>
          <a:xfrm>
            <a:off x="361881" y="0"/>
            <a:ext cx="11497479" cy="596729"/>
          </a:xfrm>
          <a:prstGeom prst="rect">
            <a:avLst/>
          </a:prstGeom>
          <a:solidFill>
            <a:srgbClr val="FFFFFF"/>
          </a:solidFill>
        </p:spPr>
        <p:txBody>
          <a:bodyPr lIns="0" tIns="0" rIns="0" bIns="0" anchor="b"/>
          <a:lstStyle>
            <a:lvl1pPr defTabSz="904102">
              <a:lnSpc>
                <a:spcPct val="100000"/>
              </a:lnSpc>
              <a:defRPr sz="2500">
                <a:solidFill>
                  <a:srgbClr val="00437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18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1999315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19C06-226C-FC93-B77D-BDA6A1F62B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7B1927-58B2-8F12-5B18-AEEB4ECD7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AB5E51-9DBD-2C60-C936-517D2FA8B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BF9434-6487-0F16-9E37-B4DCDC496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96C64E-FA70-A15E-0115-CD6C1D971E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736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859AC-CB54-4AD7-F03E-4F936FDBE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B4813D-BEAC-DAB6-3535-2DF507D08A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23891C-A59E-359A-9EEE-CFBB7719E8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65311-A842-DD5A-0451-0DEA3BCE6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B6C09-762A-EB74-B3CD-F5365ADE8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44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1D113-9748-EC0F-79C3-C53103D3B2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80BF44-79C6-9EC5-09D4-B730E2C35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FADA14-B994-8271-D0D1-85E873F5C6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B19D4D-E42E-DD2D-0896-AD4C383CF3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CC9A27-E27C-C05F-E0A0-7042E449DD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40068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5D4DE-7360-B0D4-B00A-0DED072F19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793259-D6A4-6221-A389-35FC3E004C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9A659-52FF-7F38-2406-724936FCE8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7EA09B-C32E-603C-420A-300AC5E54F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BB3E4F-FBC4-7162-BD0A-956A2CA64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9244BC-5F1E-0254-B5DF-E16A1099B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2248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AA788-4B98-6C6E-BC6F-ACC7375A09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05974B-4B41-2346-112A-A740EEA517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54FBFC-05CE-6B5A-4BFA-4559467F2C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A6B8BE7-9601-0DAB-89A4-35B18E7D32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0315A9-A6B8-5589-84E6-702524F47BF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C1BD62F-1A9E-35B7-DF2A-C2FF3444B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CEE6FC-68E8-F2D8-0708-5F50675F9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E82546-FC43-AB06-149C-0E20B387A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42530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80150050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CB5847-A08B-3D22-43FA-FA0E80C3A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EE70D3-C829-D185-F49C-CDEE3D0A06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68A7CF-D83A-9075-5B70-3A9A67306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F768B1-9606-951D-1AED-D89BA8E65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7622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0BE674-0522-8B5C-2AD4-A620CA478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A2CE933-23F9-B1AE-DFDF-3A0C90BB82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0C2C1C-782B-F446-7AC6-BC453DE59A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6140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23369-A87E-FF06-3ADE-CBD6DEE658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E4990-20D0-782F-5634-4D9F7F32AD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EFAB50-FD79-6055-F3C8-1255F61DB19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188553-3D8B-BDCC-1E99-C8487D598B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FD69A1-9A9C-9478-CFF8-228E89F7AE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E224F8-90E9-5837-D29F-FC590AB3E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529447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1EEC06-5CC3-E6A2-441F-58516DEF82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3A26969-A5DB-1733-2E8E-3A95A8C6BB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65177A-44F6-4B8B-7CC6-F4CE4DA95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C501DE-687C-97DA-C03E-B41D93EA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89389E-256A-5B8C-8B16-5C1CF5CB96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3F486E-2FF0-221A-79FA-B24C69728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5752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55D5AD-BDE7-590A-B10C-AB516C197D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4D87253-5EA6-46E4-A822-589095222B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676A3-AA6C-E3A1-7DBE-01FDF584B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8E7BCE-2AAF-9345-4B85-453142AC24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41186A-5424-DF53-27D0-92A36C44F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7399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74731D4-DDB4-4B32-530C-61F371755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6B929C-889C-DC16-16BC-0CFE38D12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F4CD6-DA27-AAF0-EF1F-88F7B2A88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DC06CC-606E-7FF5-C3FA-35BD21C8E0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308F4-E4A9-2070-441C-B44B77348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3132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78770477"/>
      </p:ext>
    </p:extLst>
  </p:cSld>
  <p:clrMapOvr>
    <a:masterClrMapping/>
  </p:clrMapOvr>
  <p:transition spd="med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588593391"/>
      </p:ext>
    </p:extLst>
  </p:cSld>
  <p:clrMapOvr>
    <a:masterClrMapping/>
  </p:clrMapOvr>
  <p:transition spd="med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34312902"/>
      </p:ext>
    </p:extLst>
  </p:cSld>
  <p:clrMapOvr>
    <a:masterClrMapping/>
  </p:clrMapOvr>
  <p:transition spd="med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37189485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9034912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52"/>
          <p:cNvSpPr txBox="1"/>
          <p:nvPr/>
        </p:nvSpPr>
        <p:spPr>
          <a:xfrm>
            <a:off x="6902033" y="1056733"/>
            <a:ext cx="4128000" cy="51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1200" b="0" i="0" u="none" strike="noStrike" cap="none" dirty="0">
              <a:solidFill>
                <a:srgbClr val="505A5A"/>
              </a:solidFill>
              <a:latin typeface="Montserrat Light"/>
              <a:ea typeface="Montserrat Light"/>
              <a:cs typeface="Montserrat Light"/>
              <a:sym typeface="Montserrat Light"/>
            </a:endParaRPr>
          </a:p>
        </p:txBody>
      </p:sp>
    </p:spTree>
    <p:extLst>
      <p:ext uri="{BB962C8B-B14F-4D97-AF65-F5344CB8AC3E}">
        <p14:creationId xmlns:p14="http://schemas.microsoft.com/office/powerpoint/2010/main" val="4273674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0638675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7558732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06437822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Blue horizontal line"/>
          <p:cNvSpPr/>
          <p:nvPr/>
        </p:nvSpPr>
        <p:spPr>
          <a:xfrm>
            <a:off x="1165418" y="3510903"/>
            <a:ext cx="9765684" cy="1"/>
          </a:xfrm>
          <a:prstGeom prst="line">
            <a:avLst/>
          </a:prstGeom>
          <a:ln w="38100" cap="rnd">
            <a:solidFill>
              <a:srgbClr val="00A9E0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93" name="Title Text"/>
          <p:cNvSpPr txBox="1">
            <a:spLocks noGrp="1"/>
          </p:cNvSpPr>
          <p:nvPr>
            <p:ph type="title"/>
          </p:nvPr>
        </p:nvSpPr>
        <p:spPr>
          <a:xfrm>
            <a:off x="1157255" y="1305783"/>
            <a:ext cx="9762194" cy="2198773"/>
          </a:xfrm>
          <a:prstGeom prst="rect">
            <a:avLst/>
          </a:prstGeom>
        </p:spPr>
        <p:txBody>
          <a:bodyPr lIns="0" tIns="0" rIns="0" bIns="0" anchor="b"/>
          <a:lstStyle>
            <a:lvl1pPr defTabSz="904102">
              <a:lnSpc>
                <a:spcPct val="100000"/>
              </a:lnSpc>
              <a:defRPr cap="all">
                <a:solidFill>
                  <a:srgbClr val="00437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sp>
        <p:nvSpPr>
          <p:cNvPr id="9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157255" y="3597225"/>
            <a:ext cx="9762194" cy="640256"/>
          </a:xfrm>
          <a:prstGeom prst="rect">
            <a:avLst/>
          </a:prstGeom>
        </p:spPr>
        <p:txBody>
          <a:bodyPr lIns="0" tIns="0" rIns="0" bIns="0"/>
          <a:lstStyle>
            <a:lvl1pPr marL="0" indent="0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1pPr>
            <a:lvl2pPr marL="0" indent="452052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2pPr>
            <a:lvl3pPr marL="0" indent="904102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3pPr>
            <a:lvl4pPr marL="0" indent="1356155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4pPr>
            <a:lvl5pPr marL="0" indent="1808205" defTabSz="903864">
              <a:lnSpc>
                <a:spcPct val="100000"/>
              </a:lnSpc>
              <a:spcBef>
                <a:spcPts val="800"/>
              </a:spcBef>
              <a:buSzTx/>
              <a:buFontTx/>
              <a:buNone/>
              <a:defRPr sz="1800">
                <a:solidFill>
                  <a:srgbClr val="00437A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pic>
        <p:nvPicPr>
          <p:cNvPr id="95" name="Bridgespan logo" descr="Bridgespan 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7644" y="340047"/>
            <a:ext cx="2781849" cy="784364"/>
          </a:xfrm>
          <a:prstGeom prst="rect">
            <a:avLst/>
          </a:prstGeom>
          <a:ln w="12700">
            <a:miter lim="400000"/>
          </a:ln>
        </p:spPr>
      </p:pic>
      <p:pic>
        <p:nvPicPr>
          <p:cNvPr id="96" name="Blue wave" descr="Blue wav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" y="4934422"/>
            <a:ext cx="12191655" cy="1923578"/>
          </a:xfrm>
          <a:prstGeom prst="rect">
            <a:avLst/>
          </a:prstGeom>
          <a:ln w="12700">
            <a:miter lim="400000"/>
          </a:ln>
        </p:spPr>
      </p:pic>
      <p:sp>
        <p:nvSpPr>
          <p:cNvPr id="9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96422407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Blue horiz line"/>
          <p:cNvSpPr/>
          <p:nvPr/>
        </p:nvSpPr>
        <p:spPr>
          <a:xfrm>
            <a:off x="481234" y="831472"/>
            <a:ext cx="11526723" cy="1"/>
          </a:xfrm>
          <a:prstGeom prst="line">
            <a:avLst/>
          </a:prstGeom>
          <a:ln w="28575" cap="rnd">
            <a:solidFill>
              <a:srgbClr val="00437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54617" y="6684456"/>
            <a:ext cx="128564" cy="127001"/>
          </a:xfrm>
          <a:prstGeom prst="rect">
            <a:avLst/>
          </a:prstGeom>
        </p:spPr>
        <p:txBody>
          <a:bodyPr lIns="0" tIns="0" rIns="0" bIns="0"/>
          <a:lstStyle>
            <a:lvl1pPr algn="ctr">
              <a:defRPr sz="900" b="1">
                <a:solidFill>
                  <a:srgbClr val="464547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  <p:pic>
        <p:nvPicPr>
          <p:cNvPr id="106" name="Blue vertical line" descr="Blue vertical 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"/>
            <a:ext cx="301728" cy="68577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7" name="Logo" descr="Logo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122" y="6205049"/>
            <a:ext cx="1701304" cy="421510"/>
          </a:xfrm>
          <a:prstGeom prst="rect">
            <a:avLst/>
          </a:prstGeom>
          <a:ln w="12700">
            <a:miter lim="400000"/>
          </a:ln>
        </p:spPr>
      </p:pic>
      <p:sp>
        <p:nvSpPr>
          <p:cNvPr id="108" name="Rectangle 12"/>
          <p:cNvSpPr/>
          <p:nvPr/>
        </p:nvSpPr>
        <p:spPr>
          <a:xfrm>
            <a:off x="10399122" y="6084299"/>
            <a:ext cx="1701303" cy="575669"/>
          </a:xfrm>
          <a:prstGeom prst="rect">
            <a:avLst/>
          </a:prstGeom>
          <a:solidFill>
            <a:srgbClr val="FFFFFF">
              <a:alpha val="57000"/>
            </a:srgbClr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 sz="1600">
                <a:solidFill>
                  <a:srgbClr val="FFFFFF"/>
                </a:solidFill>
              </a:defRPr>
            </a:pPr>
            <a:endParaRPr dirty="0"/>
          </a:p>
        </p:txBody>
      </p:sp>
      <p:sp>
        <p:nvSpPr>
          <p:cNvPr id="109" name="Title Text"/>
          <p:cNvSpPr txBox="1">
            <a:spLocks noGrp="1"/>
          </p:cNvSpPr>
          <p:nvPr>
            <p:ph type="title"/>
          </p:nvPr>
        </p:nvSpPr>
        <p:spPr>
          <a:xfrm>
            <a:off x="481235" y="0"/>
            <a:ext cx="11526722" cy="876139"/>
          </a:xfrm>
          <a:prstGeom prst="rect">
            <a:avLst/>
          </a:prstGeom>
        </p:spPr>
        <p:txBody>
          <a:bodyPr lIns="0" tIns="0" rIns="0" bIns="0" anchor="b"/>
          <a:lstStyle>
            <a:lvl1pPr defTabSz="904102">
              <a:lnSpc>
                <a:spcPct val="100000"/>
              </a:lnSpc>
              <a:defRPr sz="2500">
                <a:solidFill>
                  <a:srgbClr val="00437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86166838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Right Pic, Left Text &amp;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481235" y="0"/>
            <a:ext cx="5522744" cy="876139"/>
          </a:xfrm>
          <a:prstGeom prst="rect">
            <a:avLst/>
          </a:prstGeom>
        </p:spPr>
        <p:txBody>
          <a:bodyPr lIns="0" tIns="0" rIns="0" bIns="0" anchor="b"/>
          <a:lstStyle>
            <a:lvl1pPr defTabSz="904102">
              <a:lnSpc>
                <a:spcPct val="100000"/>
              </a:lnSpc>
              <a:defRPr sz="2500">
                <a:solidFill>
                  <a:srgbClr val="00437A"/>
                </a:solidFill>
                <a:latin typeface="+mn-lt"/>
                <a:ea typeface="+mn-ea"/>
                <a:cs typeface="+mn-cs"/>
                <a:sym typeface="Calibri"/>
              </a:defRPr>
            </a:lvl1pPr>
          </a:lstStyle>
          <a:p>
            <a:r>
              <a:t>Title Text</a:t>
            </a:r>
          </a:p>
        </p:txBody>
      </p:sp>
      <p:pic>
        <p:nvPicPr>
          <p:cNvPr id="117" name="Blue vertical line" descr="Blue vertical lin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6"/>
            <a:ext cx="301728" cy="6857744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Blue horizontal line"/>
          <p:cNvSpPr/>
          <p:nvPr/>
        </p:nvSpPr>
        <p:spPr>
          <a:xfrm>
            <a:off x="478165" y="831472"/>
            <a:ext cx="5522745" cy="1"/>
          </a:xfrm>
          <a:prstGeom prst="line">
            <a:avLst/>
          </a:prstGeom>
          <a:ln w="28575" cap="rnd">
            <a:solidFill>
              <a:srgbClr val="00437A"/>
            </a:solidFill>
          </a:ln>
        </p:spPr>
        <p:txBody>
          <a:bodyPr lIns="45719" rIns="45719"/>
          <a:lstStyle/>
          <a:p>
            <a:endParaRPr dirty="0"/>
          </a:p>
        </p:txBody>
      </p:sp>
      <p:sp>
        <p:nvSpPr>
          <p:cNvPr id="119" name="Picture Placeholder 5"/>
          <p:cNvSpPr>
            <a:spLocks noGrp="1"/>
          </p:cNvSpPr>
          <p:nvPr>
            <p:ph type="pic" idx="21"/>
          </p:nvPr>
        </p:nvSpPr>
        <p:spPr>
          <a:xfrm>
            <a:off x="6096358" y="-257"/>
            <a:ext cx="6095642" cy="6858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 dirty="0"/>
          </a:p>
        </p:txBody>
      </p:sp>
      <p:sp>
        <p:nvSpPr>
          <p:cNvPr id="120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369659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oleObject" Target="../embeddings/oleObject2.bin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ags" Target="../tags/tag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slideLayout" Target="../slideLayouts/slideLayout29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tags" Target="../tags/tag4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54E291F6-76F7-454D-9683-1192447DBDC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35086568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7" imgW="416" imgH="416" progId="TCLayout.ActiveDocument.1">
                  <p:embed/>
                </p:oleObj>
              </mc:Choice>
              <mc:Fallback>
                <p:oleObj name="think-cell Slide" r:id="rId17" imgW="416" imgH="416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54E291F6-76F7-454D-9683-1192447DBDC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33763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  <p:sldLayoutId id="2147483760" r:id="rId1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CD0775A-419B-6727-A3A5-855D31E7054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0258748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5" imgW="416" imgH="416" progId="TCLayout.ActiveDocument.1">
                  <p:embed/>
                </p:oleObj>
              </mc:Choice>
              <mc:Fallback>
                <p:oleObj name="think-cell Slide" r:id="rId15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CD0775A-419B-6727-A3A5-855D31E7054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BE2988-65B0-2C55-F8F4-4B82DBC9E6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05315-F7A3-C490-BB1B-3908D30700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30E57B-4FC7-4A44-89F3-0D7874812AD2}" type="datetimeFigureOut">
              <a:rPr lang="en-US" smtClean="0"/>
              <a:t>1/13/2025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692FE-040E-5C37-6973-D9389859B6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86E164-3980-5368-E577-2E41B4275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F0EE9-DCD7-3447-9CDE-2D63C5274AF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315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hink-cell data - do not delete" hidden="1">
            <a:extLst>
              <a:ext uri="{FF2B5EF4-FFF2-40B4-BE49-F238E27FC236}">
                <a16:creationId xmlns:a16="http://schemas.microsoft.com/office/drawing/2014/main" id="{35D718E5-5201-35B0-5855-03E6F18D4E6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6"/>
            </p:custDataLst>
            <p:extLst>
              <p:ext uri="{D42A27DB-BD31-4B8C-83A1-F6EECF244321}">
                <p14:modId xmlns:p14="http://schemas.microsoft.com/office/powerpoint/2010/main" val="22836385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7" imgW="404" imgH="405" progId="TCLayout.ActiveDocument.1">
                  <p:embed/>
                </p:oleObj>
              </mc:Choice>
              <mc:Fallback>
                <p:oleObj name="think-cell Slide" r:id="rId7" imgW="404" imgH="405" progId="TCLayout.ActiveDocument.1">
                  <p:embed/>
                  <p:pic>
                    <p:nvPicPr>
                      <p:cNvPr id="5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35D718E5-5201-35B0-5855-03E6F18D4E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xmlns:a14="http://schemas.microsoft.com/office/drawing/2010/main" xmlns:m="http://schemas.openxmlformats.org/officeDocument/2006/math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1621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5.xml"/><Relationship Id="rId6" Type="http://schemas.openxmlformats.org/officeDocument/2006/relationships/image" Target="../media/image10.jpeg"/><Relationship Id="rId5" Type="http://schemas.openxmlformats.org/officeDocument/2006/relationships/image" Target="../media/image9.gif"/><Relationship Id="rId4" Type="http://schemas.openxmlformats.org/officeDocument/2006/relationships/image" Target="../media/image8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oleObject" Target="../embeddings/oleObject5.bin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6.xml"/><Relationship Id="rId1" Type="http://schemas.openxmlformats.org/officeDocument/2006/relationships/tags" Target="../tags/tag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4.xml"/><Relationship Id="rId13" Type="http://schemas.openxmlformats.org/officeDocument/2006/relationships/tags" Target="../tags/tag19.xml"/><Relationship Id="rId18" Type="http://schemas.openxmlformats.org/officeDocument/2006/relationships/chart" Target="../charts/chart1.xml"/><Relationship Id="rId26" Type="http://schemas.openxmlformats.org/officeDocument/2006/relationships/hyperlink" Target="https://www.luminafoundation.org/stronger-nation/report/#/progress" TargetMode="External"/><Relationship Id="rId3" Type="http://schemas.openxmlformats.org/officeDocument/2006/relationships/tags" Target="../tags/tag9.xml"/><Relationship Id="rId21" Type="http://schemas.openxmlformats.org/officeDocument/2006/relationships/chart" Target="../charts/chart4.xml"/><Relationship Id="rId7" Type="http://schemas.openxmlformats.org/officeDocument/2006/relationships/tags" Target="../tags/tag13.xml"/><Relationship Id="rId12" Type="http://schemas.openxmlformats.org/officeDocument/2006/relationships/tags" Target="../tags/tag18.xml"/><Relationship Id="rId17" Type="http://schemas.openxmlformats.org/officeDocument/2006/relationships/image" Target="../media/image1.emf"/><Relationship Id="rId25" Type="http://schemas.openxmlformats.org/officeDocument/2006/relationships/hyperlink" Target="https://nscresearchcenter.org/current-term-enrollment-estimates/" TargetMode="External"/><Relationship Id="rId2" Type="http://schemas.openxmlformats.org/officeDocument/2006/relationships/tags" Target="../tags/tag8.xml"/><Relationship Id="rId16" Type="http://schemas.openxmlformats.org/officeDocument/2006/relationships/oleObject" Target="../embeddings/oleObject6.bin"/><Relationship Id="rId20" Type="http://schemas.openxmlformats.org/officeDocument/2006/relationships/chart" Target="../charts/chart3.xml"/><Relationship Id="rId1" Type="http://schemas.openxmlformats.org/officeDocument/2006/relationships/tags" Target="../tags/tag7.xml"/><Relationship Id="rId6" Type="http://schemas.openxmlformats.org/officeDocument/2006/relationships/tags" Target="../tags/tag12.xml"/><Relationship Id="rId11" Type="http://schemas.openxmlformats.org/officeDocument/2006/relationships/tags" Target="../tags/tag17.xml"/><Relationship Id="rId24" Type="http://schemas.openxmlformats.org/officeDocument/2006/relationships/hyperlink" Target="https://nscresearchcenter.org/some-college-no-credential/" TargetMode="External"/><Relationship Id="rId5" Type="http://schemas.openxmlformats.org/officeDocument/2006/relationships/tags" Target="../tags/tag11.xml"/><Relationship Id="rId15" Type="http://schemas.openxmlformats.org/officeDocument/2006/relationships/slideLayout" Target="../slideLayouts/slideLayout4.xml"/><Relationship Id="rId23" Type="http://schemas.openxmlformats.org/officeDocument/2006/relationships/hyperlink" Target="https://nces.ed.gov/ipeds" TargetMode="External"/><Relationship Id="rId10" Type="http://schemas.openxmlformats.org/officeDocument/2006/relationships/tags" Target="../tags/tag16.xml"/><Relationship Id="rId19" Type="http://schemas.openxmlformats.org/officeDocument/2006/relationships/chart" Target="../charts/chart2.xml"/><Relationship Id="rId4" Type="http://schemas.openxmlformats.org/officeDocument/2006/relationships/tags" Target="../tags/tag10.xml"/><Relationship Id="rId9" Type="http://schemas.openxmlformats.org/officeDocument/2006/relationships/tags" Target="../tags/tag15.xml"/><Relationship Id="rId14" Type="http://schemas.openxmlformats.org/officeDocument/2006/relationships/tags" Target="../tags/tag20.xml"/><Relationship Id="rId22" Type="http://schemas.openxmlformats.org/officeDocument/2006/relationships/chart" Target="../charts/chart5.xml"/><Relationship Id="rId27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tags" Target="../tags/tag33.xml"/><Relationship Id="rId18" Type="http://schemas.openxmlformats.org/officeDocument/2006/relationships/tags" Target="../tags/tag38.xml"/><Relationship Id="rId26" Type="http://schemas.openxmlformats.org/officeDocument/2006/relationships/tags" Target="../tags/tag46.xml"/><Relationship Id="rId3" Type="http://schemas.openxmlformats.org/officeDocument/2006/relationships/tags" Target="../tags/tag23.xml"/><Relationship Id="rId21" Type="http://schemas.openxmlformats.org/officeDocument/2006/relationships/tags" Target="../tags/tag41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tags" Target="../tags/tag37.xml"/><Relationship Id="rId25" Type="http://schemas.openxmlformats.org/officeDocument/2006/relationships/tags" Target="../tags/tag45.xml"/><Relationship Id="rId33" Type="http://schemas.openxmlformats.org/officeDocument/2006/relationships/image" Target="../media/image12.png"/><Relationship Id="rId2" Type="http://schemas.openxmlformats.org/officeDocument/2006/relationships/tags" Target="../tags/tag22.xml"/><Relationship Id="rId16" Type="http://schemas.openxmlformats.org/officeDocument/2006/relationships/tags" Target="../tags/tag36.xml"/><Relationship Id="rId20" Type="http://schemas.openxmlformats.org/officeDocument/2006/relationships/tags" Target="../tags/tag40.xml"/><Relationship Id="rId29" Type="http://schemas.openxmlformats.org/officeDocument/2006/relationships/image" Target="../media/image8.emf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24" Type="http://schemas.openxmlformats.org/officeDocument/2006/relationships/tags" Target="../tags/tag44.xml"/><Relationship Id="rId32" Type="http://schemas.openxmlformats.org/officeDocument/2006/relationships/chart" Target="../charts/chart6.xml"/><Relationship Id="rId5" Type="http://schemas.openxmlformats.org/officeDocument/2006/relationships/tags" Target="../tags/tag25.xml"/><Relationship Id="rId15" Type="http://schemas.openxmlformats.org/officeDocument/2006/relationships/tags" Target="../tags/tag35.xml"/><Relationship Id="rId23" Type="http://schemas.openxmlformats.org/officeDocument/2006/relationships/tags" Target="../tags/tag43.xml"/><Relationship Id="rId28" Type="http://schemas.openxmlformats.org/officeDocument/2006/relationships/oleObject" Target="../embeddings/oleObject7.bin"/><Relationship Id="rId10" Type="http://schemas.openxmlformats.org/officeDocument/2006/relationships/tags" Target="../tags/tag30.xml"/><Relationship Id="rId19" Type="http://schemas.openxmlformats.org/officeDocument/2006/relationships/tags" Target="../tags/tag39.xml"/><Relationship Id="rId31" Type="http://schemas.openxmlformats.org/officeDocument/2006/relationships/hyperlink" Target="https://www.luminafoundation.org/stronger-nation/report/#/progress/state/PA" TargetMode="Externa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tags" Target="../tags/tag34.xml"/><Relationship Id="rId22" Type="http://schemas.openxmlformats.org/officeDocument/2006/relationships/tags" Target="../tags/tag42.xml"/><Relationship Id="rId27" Type="http://schemas.openxmlformats.org/officeDocument/2006/relationships/slideLayout" Target="../slideLayouts/slideLayout20.xml"/><Relationship Id="rId30" Type="http://schemas.openxmlformats.org/officeDocument/2006/relationships/hyperlink" Target="https://cew.georgetown.edu/cew-reports/projections2031/#resources" TargetMode="External"/><Relationship Id="rId8" Type="http://schemas.openxmlformats.org/officeDocument/2006/relationships/tags" Target="../tags/tag2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7.xml"/><Relationship Id="rId5" Type="http://schemas.openxmlformats.org/officeDocument/2006/relationships/image" Target="../media/image12.png"/><Relationship Id="rId4" Type="http://schemas.openxmlformats.org/officeDocument/2006/relationships/image" Target="../media/image8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8.xml"/><Relationship Id="rId6" Type="http://schemas.openxmlformats.org/officeDocument/2006/relationships/image" Target="../media/image12.png"/><Relationship Id="rId5" Type="http://schemas.openxmlformats.org/officeDocument/2006/relationships/image" Target="../media/image16.jp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0.xml"/><Relationship Id="rId1" Type="http://schemas.openxmlformats.org/officeDocument/2006/relationships/tags" Target="../tags/tag49.xml"/><Relationship Id="rId6" Type="http://schemas.openxmlformats.org/officeDocument/2006/relationships/image" Target="../media/image12.png"/><Relationship Id="rId5" Type="http://schemas.openxmlformats.org/officeDocument/2006/relationships/image" Target="../media/image17.pn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hink-cell data - do not delete" hidden="1">
            <a:extLst>
              <a:ext uri="{FF2B5EF4-FFF2-40B4-BE49-F238E27FC236}">
                <a16:creationId xmlns:a16="http://schemas.microsoft.com/office/drawing/2014/main" id="{248E7407-C8D5-2E14-10B4-7C2CDEA37F8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1506056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4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48E7407-C8D5-2E14-10B4-7C2CDEA37F8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E91DC736-0EF8-4F87-9146-EBF1D2EE4D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97CD68E-23E3-4007-8847-CD0944C4F7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9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DB3ADE4-8E92-8B2E-687A-97D6602FB3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7980" y="1122363"/>
            <a:ext cx="4501341" cy="320413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spcBef>
                <a:spcPct val="0"/>
              </a:spcBef>
            </a:pPr>
            <a:r>
              <a:rPr lang="en-US" sz="3200" b="1" i="1" kern="1200" dirty="0">
                <a:solidFill>
                  <a:schemeClr val="accent1">
                    <a:lumMod val="75000"/>
                  </a:schemeClr>
                </a:solidFill>
                <a:latin typeface="+mj-lt"/>
                <a:ea typeface="+mj-ea"/>
                <a:cs typeface="+mj-cs"/>
              </a:rPr>
              <a:t>Funding for Student Success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F2F604E-43BE-4DC3-B983-E071523364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759921" y="346791"/>
            <a:ext cx="146304" cy="7040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C9B587-E65E-4B52-B37C-ABEBB6E879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1029" y="4546920"/>
            <a:ext cx="39776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Calibri"/>
              <a:cs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4278DA-BBA2-CEDC-F03C-EB913BE97AA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3" y="5809636"/>
            <a:ext cx="2146651" cy="1048364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195698E8-7389-9A74-F4CD-673E8CF90DFC}"/>
              </a:ext>
            </a:extLst>
          </p:cNvPr>
          <p:cNvSpPr txBox="1">
            <a:spLocks/>
          </p:cNvSpPr>
          <p:nvPr/>
        </p:nvSpPr>
        <p:spPr>
          <a:xfrm>
            <a:off x="477981" y="2255127"/>
            <a:ext cx="4023360" cy="320413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lIns="91440" tIns="45720" rIns="91440" bIns="45720" rtlCol="0" anchor="b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 Light"/>
              </a:rPr>
              <a:t>Performance-based Funding Council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" b="1" i="1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Helvetica"/>
              <a:ea typeface="+mj-ea"/>
              <a:cs typeface="Helvetica"/>
              <a:sym typeface="Calibri Light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 Light"/>
              </a:rPr>
              <a:t>January 1</a:t>
            </a:r>
            <a:r>
              <a:rPr lang="en-US" sz="1800" b="1" i="1" dirty="0">
                <a:solidFill>
                  <a:srgbClr val="4472C4">
                    <a:lumMod val="75000"/>
                  </a:srgbClr>
                </a:solidFill>
                <a:latin typeface="Helvetica"/>
                <a:ea typeface="+mj-ea"/>
                <a:cs typeface="Helvetica"/>
              </a:rPr>
              <a:t>4</a:t>
            </a:r>
            <a:r>
              <a:rPr kumimoji="0" lang="en-US" sz="1800" b="1" i="1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Helvetica"/>
                <a:ea typeface="+mj-ea"/>
                <a:cs typeface="Helvetica"/>
                <a:sym typeface="Calibri Light"/>
              </a:rPr>
              <a:t>, 2025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1F0B492-D299-6772-7AA3-FC4A1AB9DF92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C068116-A9CD-23AB-D560-863625F35303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09E980-F9B3-B936-CF24-CFFA3F2228C3}"/>
              </a:ext>
            </a:extLst>
          </p:cNvPr>
          <p:cNvSpPr/>
          <p:nvPr/>
        </p:nvSpPr>
        <p:spPr>
          <a:xfrm>
            <a:off x="477981" y="542925"/>
            <a:ext cx="988869" cy="47625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" name="Picture 2" descr="The State Capitol Building In Downtown Harrisburg Pennsylvania Usa – PA  Office of Attorney General">
            <a:extLst>
              <a:ext uri="{FF2B5EF4-FFF2-40B4-BE49-F238E27FC236}">
                <a16:creationId xmlns:a16="http://schemas.microsoft.com/office/drawing/2014/main" id="{1A616086-CA6D-3295-9BF5-DC46DB0B663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44" r="6362"/>
          <a:stretch/>
        </p:blipFill>
        <p:spPr bwMode="auto">
          <a:xfrm>
            <a:off x="5513981" y="135400"/>
            <a:ext cx="8485239" cy="72763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0906447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close up of a graduation cap&#10;&#10;Description automatically generated">
            <a:extLst>
              <a:ext uri="{FF2B5EF4-FFF2-40B4-BE49-F238E27FC236}">
                <a16:creationId xmlns:a16="http://schemas.microsoft.com/office/drawing/2014/main" id="{996475EB-FE65-5849-A31D-0DA1A8AB55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11200"/>
                    </a14:imgEffect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1402"/>
          <a:stretch/>
        </p:blipFill>
        <p:spPr>
          <a:xfrm>
            <a:off x="0" y="73519"/>
            <a:ext cx="12201310" cy="6784481"/>
          </a:xfrm>
          <a:prstGeom prst="rect">
            <a:avLst/>
          </a:prstGeom>
        </p:spPr>
      </p:pic>
      <p:sp>
        <p:nvSpPr>
          <p:cNvPr id="57" name="Rectangle 56">
            <a:extLst>
              <a:ext uri="{FF2B5EF4-FFF2-40B4-BE49-F238E27FC236}">
                <a16:creationId xmlns:a16="http://schemas.microsoft.com/office/drawing/2014/main" id="{677E97D2-FA26-A835-9AA5-659647C7A889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C5B30DD2-0EC8-3FE6-35AA-1620AC5F29A3}"/>
              </a:ext>
            </a:extLst>
          </p:cNvPr>
          <p:cNvSpPr/>
          <p:nvPr/>
        </p:nvSpPr>
        <p:spPr>
          <a:xfrm flipH="1">
            <a:off x="177092" y="6724021"/>
            <a:ext cx="1202421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A0D60DCD-3D3D-D2A7-8A53-15A050C53A99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3" name="Google Shape;287;p45">
            <a:extLst>
              <a:ext uri="{FF2B5EF4-FFF2-40B4-BE49-F238E27FC236}">
                <a16:creationId xmlns:a16="http://schemas.microsoft.com/office/drawing/2014/main" id="{D45B9A64-260A-3E8D-E8AE-131EBFAAC329}"/>
              </a:ext>
            </a:extLst>
          </p:cNvPr>
          <p:cNvSpPr txBox="1"/>
          <p:nvPr/>
        </p:nvSpPr>
        <p:spPr>
          <a:xfrm>
            <a:off x="-1" y="347789"/>
            <a:ext cx="12201309" cy="994138"/>
          </a:xfrm>
          <a:prstGeom prst="rect">
            <a:avLst/>
          </a:prstGeom>
          <a:solidFill>
            <a:srgbClr val="00467F">
              <a:alpha val="89804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300"/>
              <a:buFont typeface="Arial"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Oswald Medium"/>
                <a:cs typeface="Arial" panose="020B0604020202020204" pitchFamily="34" charset="0"/>
                <a:sym typeface="Oswald Light"/>
              </a:rPr>
              <a:t>Our Mission</a:t>
            </a:r>
            <a:endParaRPr kumimoji="0" lang="en-US" sz="2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Oswald Medium"/>
              <a:cs typeface="Arial" panose="020B0604020202020204" pitchFamily="34" charset="0"/>
              <a:sym typeface="Oswald Medium"/>
            </a:endParaRP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4F667097-4A4A-C264-4860-D3E9C5F71C7A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38FAB3D-92DC-3FC8-A22C-0B5521E01460}"/>
              </a:ext>
            </a:extLst>
          </p:cNvPr>
          <p:cNvSpPr txBox="1"/>
          <p:nvPr/>
        </p:nvSpPr>
        <p:spPr>
          <a:xfrm>
            <a:off x="499390" y="1696468"/>
            <a:ext cx="6044285" cy="46730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25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Complete College America (CCA) is a 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Calibri"/>
              </a:rPr>
              <a:t>bold national advocate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 for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Calibri"/>
              </a:rPr>
              <a:t>dramatically increasing college completion rates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and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Calibri"/>
              </a:rPr>
              <a:t>closing institutional performance gaps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 by working with states, systems, institutions, and partners to scale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Calibri"/>
              </a:rPr>
              <a:t>highly effective structural reforms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 and promote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ExtraBold" pitchFamily="2" charset="0"/>
                <a:ea typeface="Open Sans ExtraBold" pitchFamily="2" charset="0"/>
                <a:cs typeface="Open Sans ExtraBold" pitchFamily="2" charset="0"/>
                <a:sym typeface="Calibri"/>
              </a:rPr>
              <a:t> policies that improve student success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Open Sans Light" pitchFamily="2" charset="0"/>
                <a:ea typeface="Open Sans Light" pitchFamily="2" charset="0"/>
                <a:cs typeface="Open Sans Light" pitchFamily="2" charset="0"/>
                <a:sym typeface="Calibri"/>
              </a:rPr>
              <a:t>.</a:t>
            </a:r>
          </a:p>
        </p:txBody>
      </p:sp>
      <p:pic>
        <p:nvPicPr>
          <p:cNvPr id="3" name="Picture 2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E1DA6A6E-3912-6264-9282-340F8F0C1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2862" y="4694808"/>
            <a:ext cx="3227773" cy="1443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866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65C00C-378A-B8AE-5CFB-EA43E0A58E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hink-cell data - do not delete" hidden="1">
            <a:extLst>
              <a:ext uri="{FF2B5EF4-FFF2-40B4-BE49-F238E27FC236}">
                <a16:creationId xmlns:a16="http://schemas.microsoft.com/office/drawing/2014/main" id="{2BCAD490-7CF0-2029-56CD-4746249A2C2D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357004854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8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AF4B0E4E-0BA1-2562-C72B-49F1514815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1BF3F542-E471-F0DE-4B45-6E9219B00730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EE61940-D02B-700B-8367-04DCF3D85C6B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91330971-773F-52B2-CEA7-2F9338BAA8B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29" y="6312034"/>
            <a:ext cx="1056655" cy="47244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6BA6E84-9C7C-9512-9700-D24402E5FB24}"/>
              </a:ext>
            </a:extLst>
          </p:cNvPr>
          <p:cNvSpPr/>
          <p:nvPr/>
        </p:nvSpPr>
        <p:spPr>
          <a:xfrm flipH="1">
            <a:off x="177092" y="6724021"/>
            <a:ext cx="10607040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8A9617C-9DAD-6FC4-86CE-E73BDC2FF631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FDA9598-9B5D-FF50-FA40-1BB269882911}"/>
              </a:ext>
            </a:extLst>
          </p:cNvPr>
          <p:cNvSpPr txBox="1"/>
          <p:nvPr/>
        </p:nvSpPr>
        <p:spPr>
          <a:xfrm>
            <a:off x="22642" y="288917"/>
            <a:ext cx="12169358" cy="95410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Calibri"/>
              </a:rPr>
              <a:t>We must commit to the right practices and policies, manage them well, and advocate for funding them in alignment with stated attainment goals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195B886-89DF-F849-9E43-27E8FD5C98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9108544"/>
              </p:ext>
            </p:extLst>
          </p:nvPr>
        </p:nvGraphicFramePr>
        <p:xfrm>
          <a:off x="177092" y="1315764"/>
          <a:ext cx="11837816" cy="47421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56708">
                  <a:extLst>
                    <a:ext uri="{9D8B030D-6E8A-4147-A177-3AD203B41FA5}">
                      <a16:colId xmlns:a16="http://schemas.microsoft.com/office/drawing/2014/main" val="2627774768"/>
                    </a:ext>
                  </a:extLst>
                </a:gridCol>
                <a:gridCol w="491110">
                  <a:extLst>
                    <a:ext uri="{9D8B030D-6E8A-4147-A177-3AD203B41FA5}">
                      <a16:colId xmlns:a16="http://schemas.microsoft.com/office/drawing/2014/main" val="838313001"/>
                    </a:ext>
                  </a:extLst>
                </a:gridCol>
                <a:gridCol w="3925619">
                  <a:extLst>
                    <a:ext uri="{9D8B030D-6E8A-4147-A177-3AD203B41FA5}">
                      <a16:colId xmlns:a16="http://schemas.microsoft.com/office/drawing/2014/main" val="1802073467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3333578986"/>
                    </a:ext>
                  </a:extLst>
                </a:gridCol>
                <a:gridCol w="3656099">
                  <a:extLst>
                    <a:ext uri="{9D8B030D-6E8A-4147-A177-3AD203B41FA5}">
                      <a16:colId xmlns:a16="http://schemas.microsoft.com/office/drawing/2014/main" val="3864309972"/>
                    </a:ext>
                  </a:extLst>
                </a:gridCol>
              </a:tblGrid>
              <a:tr h="522592">
                <a:tc>
                  <a:txBody>
                    <a:bodyPr/>
                    <a:lstStyle/>
                    <a:p>
                      <a:pPr algn="ctr"/>
                      <a:r>
                        <a:rPr lang="en-US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Implement the Pillars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Manage the metrics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3">
                  <a:txBody>
                    <a:bodyPr/>
                    <a:lstStyle/>
                    <a:p>
                      <a:endParaRPr lang="en-US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i="1" dirty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Fund Completion Goals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0572756"/>
                  </a:ext>
                </a:extLst>
              </a:tr>
              <a:tr h="156777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9717490"/>
                  </a:ext>
                </a:extLst>
              </a:tr>
              <a:tr h="2090368">
                <a:tc>
                  <a:txBody>
                    <a:bodyPr/>
                    <a:lstStyle/>
                    <a:p>
                      <a:pPr algn="l"/>
                      <a:r>
                        <a:rPr lang="en-US" sz="2400" i="1" dirty="0"/>
                        <a:t>We know the reforms that work, that help combat the fact that time is the enemy of college completion. We must scale them – in policy, and in technology.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Progress on key metrics drive reform efforts. It is not enough to understand the nuances of student reality – you have to measure your own progress over time, relating the work to the KPI’s. 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i="1" dirty="0"/>
                        <a:t>Adequately funding higher education is nothing without accountability, and vice versa. Both the size of the budgetary pie and its slicing require performance evaluation. </a:t>
                      </a:r>
                      <a:endParaRPr lang="en-US" sz="2400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1548269"/>
                  </a:ext>
                </a:extLst>
              </a:tr>
            </a:tbl>
          </a:graphicData>
        </a:graphic>
      </p:graphicFrame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C45F65D-F0FC-7E14-5A48-8841009FCCF5}"/>
              </a:ext>
            </a:extLst>
          </p:cNvPr>
          <p:cNvCxnSpPr>
            <a:cxnSpLocks/>
          </p:cNvCxnSpPr>
          <p:nvPr/>
        </p:nvCxnSpPr>
        <p:spPr>
          <a:xfrm>
            <a:off x="3848100" y="1315764"/>
            <a:ext cx="0" cy="47421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2" name="Picture 11">
            <a:extLst>
              <a:ext uri="{FF2B5EF4-FFF2-40B4-BE49-F238E27FC236}">
                <a16:creationId xmlns:a16="http://schemas.microsoft.com/office/drawing/2014/main" id="{F0100415-BC50-F857-C7D8-AAB8FDE1FD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2819" y="2014537"/>
            <a:ext cx="3098039" cy="11176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9794BC5-F901-5A18-0717-84F038706C0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41319" y="1889815"/>
            <a:ext cx="4013026" cy="13608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C6F68E9-9659-9DD1-D82A-811492FCB8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23566" y="1860823"/>
            <a:ext cx="2434810" cy="138987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E3C120C-6611-3AD6-448B-42DC05F5D6BA}"/>
              </a:ext>
            </a:extLst>
          </p:cNvPr>
          <p:cNvCxnSpPr>
            <a:cxnSpLocks/>
          </p:cNvCxnSpPr>
          <p:nvPr/>
        </p:nvCxnSpPr>
        <p:spPr>
          <a:xfrm>
            <a:off x="8215521" y="1315764"/>
            <a:ext cx="0" cy="4742128"/>
          </a:xfrm>
          <a:prstGeom prst="line">
            <a:avLst/>
          </a:prstGeom>
          <a:ln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223477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2CC01D05-1C57-4160-9715-88BAA587E029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16311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16" imgW="416" imgH="416" progId="TCLayout.ActiveDocument.1">
                  <p:embed/>
                </p:oleObj>
              </mc:Choice>
              <mc:Fallback>
                <p:oleObj name="think-cell Slide" r:id="rId16" imgW="416" imgH="416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2CC01D05-1C57-4160-9715-88BAA587E02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Oval 43">
            <a:extLst>
              <a:ext uri="{FF2B5EF4-FFF2-40B4-BE49-F238E27FC236}">
                <a16:creationId xmlns:a16="http://schemas.microsoft.com/office/drawing/2014/main" id="{848230CF-0F17-4F93-9AD1-96FE388811DC}"/>
              </a:ext>
            </a:extLst>
          </p:cNvPr>
          <p:cNvSpPr/>
          <p:nvPr/>
        </p:nvSpPr>
        <p:spPr>
          <a:xfrm>
            <a:off x="1703388" y="2185869"/>
            <a:ext cx="1265235" cy="893205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2" name="Chart 11">
            <a:extLst>
              <a:ext uri="{FF2B5EF4-FFF2-40B4-BE49-F238E27FC236}">
                <a16:creationId xmlns:a16="http://schemas.microsoft.com/office/drawing/2014/main" id="{E33E6C73-E29B-EFA7-2BCD-43F49DFEC197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22870319"/>
              </p:ext>
            </p:extLst>
          </p:nvPr>
        </p:nvGraphicFramePr>
        <p:xfrm>
          <a:off x="1541463" y="1976438"/>
          <a:ext cx="1527175" cy="152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8"/>
          </a:graphicData>
        </a:graphic>
      </p:graphicFrame>
      <p:sp>
        <p:nvSpPr>
          <p:cNvPr id="26" name="TextBox 25">
            <a:extLst>
              <a:ext uri="{FF2B5EF4-FFF2-40B4-BE49-F238E27FC236}">
                <a16:creationId xmlns:a16="http://schemas.microsoft.com/office/drawing/2014/main" id="{DF7283BB-562C-4A84-9858-B95E2D292557}"/>
              </a:ext>
            </a:extLst>
          </p:cNvPr>
          <p:cNvSpPr txBox="1"/>
          <p:nvPr/>
        </p:nvSpPr>
        <p:spPr>
          <a:xfrm>
            <a:off x="2051463" y="2555875"/>
            <a:ext cx="49147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13%</a:t>
            </a:r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9BA8BECE-8458-474F-9A49-8CD11092E8B0}"/>
              </a:ext>
            </a:extLst>
          </p:cNvPr>
          <p:cNvSpPr/>
          <p:nvPr/>
        </p:nvSpPr>
        <p:spPr>
          <a:xfrm>
            <a:off x="1660524" y="4368799"/>
            <a:ext cx="1155699" cy="1001713"/>
          </a:xfrm>
          <a:prstGeom prst="ellipse">
            <a:avLst/>
          </a:prstGeom>
          <a:solidFill>
            <a:schemeClr val="accent4">
              <a:lumMod val="20000"/>
              <a:lumOff val="80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15" name="Chart 14">
            <a:extLst>
              <a:ext uri="{FF2B5EF4-FFF2-40B4-BE49-F238E27FC236}">
                <a16:creationId xmlns:a16="http://schemas.microsoft.com/office/drawing/2014/main" id="{D632E5CB-0A2F-8B71-2714-06815722F3FE}"/>
              </a:ext>
            </a:extLst>
          </p:cNvPr>
          <p:cNvGraphicFramePr/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3192368149"/>
              </p:ext>
            </p:extLst>
          </p:nvPr>
        </p:nvGraphicFramePr>
        <p:xfrm>
          <a:off x="1531938" y="4208463"/>
          <a:ext cx="1527175" cy="1527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12C80512-8C62-4193-8A9B-E0B83E98723E}"/>
              </a:ext>
            </a:extLst>
          </p:cNvPr>
          <p:cNvSpPr txBox="1"/>
          <p:nvPr/>
        </p:nvSpPr>
        <p:spPr>
          <a:xfrm>
            <a:off x="2039935" y="4763572"/>
            <a:ext cx="857249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/>
                </a:solidFill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46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76AB1B66-2EE4-41BA-AC36-2AB1591FA6DB}"/>
              </a:ext>
            </a:extLst>
          </p:cNvPr>
          <p:cNvSpPr txBox="1"/>
          <p:nvPr/>
        </p:nvSpPr>
        <p:spPr>
          <a:xfrm>
            <a:off x="588964" y="1462088"/>
            <a:ext cx="3330575" cy="646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Percent of public two-year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students graduating in two years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F928EFB0-12C6-41EC-92E0-D8A7583D882A}"/>
              </a:ext>
            </a:extLst>
          </p:cNvPr>
          <p:cNvSpPr txBox="1"/>
          <p:nvPr/>
        </p:nvSpPr>
        <p:spPr>
          <a:xfrm>
            <a:off x="569913" y="3552825"/>
            <a:ext cx="3368675" cy="6461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Percent of public four-year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students graduating in four years</a:t>
            </a:r>
          </a:p>
        </p:txBody>
      </p: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57174F65-9CAC-46D6-B31B-9A3F3BBF1FAA}"/>
              </a:ext>
            </a:extLst>
          </p:cNvPr>
          <p:cNvCxnSpPr/>
          <p:nvPr/>
        </p:nvCxnSpPr>
        <p:spPr>
          <a:xfrm>
            <a:off x="4057650" y="1516062"/>
            <a:ext cx="0" cy="4133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0" name="TextBox 109">
            <a:extLst>
              <a:ext uri="{FF2B5EF4-FFF2-40B4-BE49-F238E27FC236}">
                <a16:creationId xmlns:a16="http://schemas.microsoft.com/office/drawing/2014/main" id="{AD42CB58-711D-4FB5-A8DB-01BFEA4866F3}"/>
              </a:ext>
            </a:extLst>
          </p:cNvPr>
          <p:cNvSpPr txBox="1"/>
          <p:nvPr/>
        </p:nvSpPr>
        <p:spPr>
          <a:xfrm>
            <a:off x="4133543" y="4337049"/>
            <a:ext cx="390587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Number of </a:t>
            </a:r>
            <a:r>
              <a:rPr lang="en-US" b="1" kern="0" dirty="0">
                <a:solidFill>
                  <a:srgbClr val="0070C0"/>
                </a:solidFill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Pennsylvani</a:t>
            </a: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a residents with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some college but no degree</a:t>
            </a: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63361C4D-D181-4925-BB3E-03892B9F30F4}"/>
              </a:ext>
            </a:extLst>
          </p:cNvPr>
          <p:cNvSpPr txBox="1"/>
          <p:nvPr/>
        </p:nvSpPr>
        <p:spPr>
          <a:xfrm flipH="1">
            <a:off x="4814888" y="4917085"/>
            <a:ext cx="2813050" cy="83185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1,023,642</a:t>
            </a:r>
          </a:p>
        </p:txBody>
      </p:sp>
      <p:graphicFrame>
        <p:nvGraphicFramePr>
          <p:cNvPr id="97" name="Chart 96">
            <a:extLst>
              <a:ext uri="{FF2B5EF4-FFF2-40B4-BE49-F238E27FC236}">
                <a16:creationId xmlns:a16="http://schemas.microsoft.com/office/drawing/2014/main" id="{945224AF-A894-416D-7C39-8E2E518DF265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1182430433"/>
              </p:ext>
            </p:extLst>
          </p:nvPr>
        </p:nvGraphicFramePr>
        <p:xfrm>
          <a:off x="4495800" y="2655888"/>
          <a:ext cx="3022600" cy="6175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D580C02E-13E5-43C1-ABF9-3265E33D3046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V="1">
            <a:off x="4578350" y="2624138"/>
            <a:ext cx="0" cy="7620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3" name="Straight Connector 192">
            <a:extLst>
              <a:ext uri="{FF2B5EF4-FFF2-40B4-BE49-F238E27FC236}">
                <a16:creationId xmlns:a16="http://schemas.microsoft.com/office/drawing/2014/main" id="{312E7EC9-940D-450F-A2A5-D3EA0E3FA1E7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>
            <a:off x="4578349" y="2624138"/>
            <a:ext cx="28575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F4355D59-8F5D-4D86-890B-F504EF161899}"/>
              </a:ext>
            </a:extLst>
          </p:cNvPr>
          <p:cNvCxnSpPr/>
          <p:nvPr>
            <p:custDataLst>
              <p:tags r:id="rId7"/>
            </p:custDataLst>
          </p:nvPr>
        </p:nvCxnSpPr>
        <p:spPr bwMode="auto">
          <a:xfrm>
            <a:off x="7435850" y="2624138"/>
            <a:ext cx="0" cy="2714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1" name="Body Level One…">
            <a:extLst>
              <a:ext uri="{FF2B5EF4-FFF2-40B4-BE49-F238E27FC236}">
                <a16:creationId xmlns:a16="http://schemas.microsoft.com/office/drawing/2014/main" id="{218198BC-AC83-4E50-993F-078A30F66E24}"/>
              </a:ext>
            </a:extLst>
          </p:cNvPr>
          <p:cNvSpPr txBox="1"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5748338" y="2487613"/>
            <a:ext cx="517525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/>
              <a:buNone/>
              <a:tabLst/>
              <a:defRPr/>
            </a:pPr>
            <a:fld id="{043B5571-15BC-4095-A970-F932B9537694}" type="datetime'-''2''3''%'''''''''''''''''''''''''''''''''''">
              <a:rPr lang="en-US" altLang="en-US" sz="1400" b="1" kern="0" smtClean="0">
                <a:effectLst/>
                <a:latin typeface="Korolev Rounded Bold" panose="00000800000000000000"/>
              </a:rPr>
              <a:pPr/>
              <a:t>-23%</a:t>
            </a:fld>
            <a:endParaRPr kumimoji="0" lang="en-US" sz="1400" b="1" i="0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Korolev Rounded Bold" panose="00000800000000000000"/>
              <a:sym typeface="Calibri"/>
            </a:endParaRPr>
          </a:p>
        </p:txBody>
      </p:sp>
      <p:sp>
        <p:nvSpPr>
          <p:cNvPr id="138" name="Rectangle 137" hidden="1">
            <a:extLst>
              <a:ext uri="{FF2B5EF4-FFF2-40B4-BE49-F238E27FC236}">
                <a16:creationId xmlns:a16="http://schemas.microsoft.com/office/drawing/2014/main" id="{E3120ECD-6E98-4AA7-A59E-C8A8C44A6681}"/>
              </a:ext>
            </a:extLst>
          </p:cNvPr>
          <p:cNvSpPr/>
          <p:nvPr/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0" tIns="0" rIns="0" bIns="0" numCol="1" spcCol="0" rtlCol="0" anchor="ctr" anchorCtr="0">
            <a:no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DB5459CC-9486-4D75-9172-84852599A8E8}"/>
              </a:ext>
            </a:extLst>
          </p:cNvPr>
          <p:cNvSpPr txBox="1"/>
          <p:nvPr/>
        </p:nvSpPr>
        <p:spPr>
          <a:xfrm>
            <a:off x="4166558" y="2762250"/>
            <a:ext cx="68704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104,606</a:t>
            </a:r>
          </a:p>
        </p:txBody>
      </p:sp>
      <p:sp>
        <p:nvSpPr>
          <p:cNvPr id="210" name="TextBox 209">
            <a:extLst>
              <a:ext uri="{FF2B5EF4-FFF2-40B4-BE49-F238E27FC236}">
                <a16:creationId xmlns:a16="http://schemas.microsoft.com/office/drawing/2014/main" id="{16BB0301-6C52-4DBA-A478-2B1A168CB644}"/>
              </a:ext>
            </a:extLst>
          </p:cNvPr>
          <p:cNvSpPr txBox="1"/>
          <p:nvPr/>
        </p:nvSpPr>
        <p:spPr>
          <a:xfrm>
            <a:off x="7242786" y="3035519"/>
            <a:ext cx="59567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80,987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EE957E0D-001F-457F-8D2F-A920019150AE}"/>
              </a:ext>
            </a:extLst>
          </p:cNvPr>
          <p:cNvSpPr txBox="1"/>
          <p:nvPr/>
        </p:nvSpPr>
        <p:spPr>
          <a:xfrm>
            <a:off x="5354198" y="2108200"/>
            <a:ext cx="1305805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Public, two-year</a:t>
            </a:r>
          </a:p>
        </p:txBody>
      </p:sp>
      <p:sp>
        <p:nvSpPr>
          <p:cNvPr id="222" name="TextBox 221">
            <a:extLst>
              <a:ext uri="{FF2B5EF4-FFF2-40B4-BE49-F238E27FC236}">
                <a16:creationId xmlns:a16="http://schemas.microsoft.com/office/drawing/2014/main" id="{F442C4D8-8204-49C9-9742-117B31A30532}"/>
              </a:ext>
            </a:extLst>
          </p:cNvPr>
          <p:cNvSpPr txBox="1"/>
          <p:nvPr/>
        </p:nvSpPr>
        <p:spPr>
          <a:xfrm>
            <a:off x="4782188" y="1472821"/>
            <a:ext cx="2560956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Enrollment trend, 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Spring 2020 – Spring 2024</a:t>
            </a:r>
          </a:p>
        </p:txBody>
      </p:sp>
      <p:graphicFrame>
        <p:nvGraphicFramePr>
          <p:cNvPr id="101" name="Chart 100">
            <a:extLst>
              <a:ext uri="{FF2B5EF4-FFF2-40B4-BE49-F238E27FC236}">
                <a16:creationId xmlns:a16="http://schemas.microsoft.com/office/drawing/2014/main" id="{DB97C6B2-ED0D-6EDC-B72C-7447C3E744B3}"/>
              </a:ext>
            </a:extLst>
          </p:cNvPr>
          <p:cNvGraphicFramePr/>
          <p:nvPr>
            <p:custDataLst>
              <p:tags r:id="rId9"/>
            </p:custDataLst>
            <p:extLst>
              <p:ext uri="{D42A27DB-BD31-4B8C-83A1-F6EECF244321}">
                <p14:modId xmlns:p14="http://schemas.microsoft.com/office/powerpoint/2010/main" val="3901643399"/>
              </p:ext>
            </p:extLst>
          </p:nvPr>
        </p:nvGraphicFramePr>
        <p:xfrm>
          <a:off x="4581525" y="3595688"/>
          <a:ext cx="3022600" cy="906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1"/>
          </a:graphicData>
        </a:graphic>
      </p:graphicFrame>
      <p:cxnSp>
        <p:nvCxnSpPr>
          <p:cNvPr id="229" name="Straight Connector 228">
            <a:extLst>
              <a:ext uri="{FF2B5EF4-FFF2-40B4-BE49-F238E27FC236}">
                <a16:creationId xmlns:a16="http://schemas.microsoft.com/office/drawing/2014/main" id="{639094DD-C5C7-4F44-B3AD-3F9D54982602}"/>
              </a:ext>
            </a:extLst>
          </p:cNvPr>
          <p:cNvCxnSpPr/>
          <p:nvPr>
            <p:custDataLst>
              <p:tags r:id="rId10"/>
            </p:custDataLst>
          </p:nvPr>
        </p:nvCxnSpPr>
        <p:spPr bwMode="auto">
          <a:xfrm flipV="1">
            <a:off x="4664075" y="3508375"/>
            <a:ext cx="0" cy="1317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7" name="Straight Connector 226">
            <a:extLst>
              <a:ext uri="{FF2B5EF4-FFF2-40B4-BE49-F238E27FC236}">
                <a16:creationId xmlns:a16="http://schemas.microsoft.com/office/drawing/2014/main" id="{F4C281CE-2F95-45CC-B8F6-949492200232}"/>
              </a:ext>
            </a:extLst>
          </p:cNvPr>
          <p:cNvCxnSpPr/>
          <p:nvPr>
            <p:custDataLst>
              <p:tags r:id="rId11"/>
            </p:custDataLst>
          </p:nvPr>
        </p:nvCxnSpPr>
        <p:spPr bwMode="auto">
          <a:xfrm>
            <a:off x="4664074" y="3508375"/>
            <a:ext cx="2857500" cy="0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8" name="Straight Connector 227">
            <a:extLst>
              <a:ext uri="{FF2B5EF4-FFF2-40B4-BE49-F238E27FC236}">
                <a16:creationId xmlns:a16="http://schemas.microsoft.com/office/drawing/2014/main" id="{3A36BB7A-2CEA-4986-9A19-9993ADFBE4BE}"/>
              </a:ext>
            </a:extLst>
          </p:cNvPr>
          <p:cNvCxnSpPr/>
          <p:nvPr>
            <p:custDataLst>
              <p:tags r:id="rId12"/>
            </p:custDataLst>
          </p:nvPr>
        </p:nvCxnSpPr>
        <p:spPr bwMode="auto">
          <a:xfrm>
            <a:off x="7521575" y="3508375"/>
            <a:ext cx="0" cy="233363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0" name="Body Level One…">
            <a:extLst>
              <a:ext uri="{FF2B5EF4-FFF2-40B4-BE49-F238E27FC236}">
                <a16:creationId xmlns:a16="http://schemas.microsoft.com/office/drawing/2014/main" id="{335E7BEC-3396-4C69-89FA-24E3E678C89A}"/>
              </a:ext>
            </a:extLst>
          </p:cNvPr>
          <p:cNvSpPr txBox="1">
            <a:spLocks noGrp="1"/>
          </p:cNvSpPr>
          <p:nvPr>
            <p:custDataLst>
              <p:tags r:id="rId13"/>
            </p:custDataLst>
          </p:nvPr>
        </p:nvSpPr>
        <p:spPr bwMode="auto">
          <a:xfrm>
            <a:off x="5834063" y="3371850"/>
            <a:ext cx="517525" cy="273050"/>
          </a:xfrm>
          <a:prstGeom prst="ellipse">
            <a:avLst/>
          </a:prstGeom>
          <a:solidFill>
            <a:schemeClr val="bg1"/>
          </a:solidFill>
          <a:ln w="9525" algn="ctr">
            <a:solidFill>
              <a:schemeClr val="tx1"/>
            </a:solidFill>
            <a:miter lim="400000"/>
          </a:ln>
          <a:effectLst/>
          <a:extLst>
            <a:ext uri="{C572A759-6A51-4108-AA02-DFA0A04FC94B}">
              <ma14:wrappingTextBoxFlag xmlns:lc="http://schemas.openxmlformats.org/drawingml/2006/lockedCanvas"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vert="horz" wrap="none" lIns="0" tIns="0" rIns="0" bIns="0" numCol="1" spcCol="0" anchor="ctr" anchorCtr="0">
            <a:noAutofit/>
          </a:bodyPr>
          <a:lstStyle>
            <a:lvl1pPr marL="228600" marR="0" indent="-228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1pPr>
            <a:lvl2pPr marL="723900" marR="0" indent="-2667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2pPr>
            <a:lvl3pPr marL="1234439" marR="0" indent="-320039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3pPr>
            <a:lvl4pPr marL="1727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4pPr>
            <a:lvl5pPr marL="21844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5pPr>
            <a:lvl6pPr marL="26416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6pPr>
            <a:lvl7pPr marL="30988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7pPr>
            <a:lvl8pPr marL="35560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8pPr>
            <a:lvl9pPr marL="4013200" marR="0" indent="-355600" algn="l" defTabSz="914400" rtl="0" latinLnBrk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800" b="0" i="0" u="none" strike="noStrike" cap="none" spc="0" baseline="0">
                <a:solidFill>
                  <a:srgbClr val="000000"/>
                </a:solidFill>
                <a:uFillTx/>
                <a:latin typeface="+mn-lt"/>
                <a:ea typeface="+mn-ea"/>
                <a:cs typeface="+mn-cs"/>
                <a:sym typeface="Calibri"/>
              </a:defRPr>
            </a:lvl9pPr>
          </a:lstStyle>
          <a:p>
            <a:pPr marL="0" marR="0" lvl="0" indent="0" algn="ctr" defTabSz="914400" rtl="0" eaLnBrk="1" fontAlgn="auto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Pct val="100000"/>
              <a:buFont typeface="Arial"/>
              <a:buNone/>
              <a:tabLst/>
              <a:defRPr/>
            </a:pPr>
            <a:fld id="{B6A0E1E5-8C2F-4064-9343-E27CA1AE46E5}" type="datetime'''''-''1''''''''''''''1%'">
              <a:rPr lang="en-US" altLang="en-US" sz="1400" b="1" smtClean="0">
                <a:effectLst/>
              </a:rPr>
              <a:pPr/>
              <a:t>-11%</a:t>
            </a:fld>
            <a:endParaRPr kumimoji="0" lang="en-US" sz="1400" b="1" i="0" strike="noStrike" cap="none" spc="0" normalizeH="0" baseline="0" noProof="0" dirty="0">
              <a:ln>
                <a:noFill/>
              </a:ln>
              <a:effectLst/>
              <a:uLnTx/>
              <a:uFillTx/>
              <a:sym typeface="Calibri"/>
            </a:endParaRPr>
          </a:p>
        </p:txBody>
      </p:sp>
      <p:sp>
        <p:nvSpPr>
          <p:cNvPr id="231" name="TextBox 230">
            <a:extLst>
              <a:ext uri="{FF2B5EF4-FFF2-40B4-BE49-F238E27FC236}">
                <a16:creationId xmlns:a16="http://schemas.microsoft.com/office/drawing/2014/main" id="{22108C92-37DA-4EAF-A3AC-4EA1DA45A6F3}"/>
              </a:ext>
            </a:extLst>
          </p:cNvPr>
          <p:cNvSpPr txBox="1"/>
          <p:nvPr/>
        </p:nvSpPr>
        <p:spPr>
          <a:xfrm>
            <a:off x="4252284" y="3829050"/>
            <a:ext cx="68704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256,461</a:t>
            </a:r>
          </a:p>
        </p:txBody>
      </p:sp>
      <p:sp>
        <p:nvSpPr>
          <p:cNvPr id="232" name="TextBox 231">
            <a:extLst>
              <a:ext uri="{FF2B5EF4-FFF2-40B4-BE49-F238E27FC236}">
                <a16:creationId xmlns:a16="http://schemas.microsoft.com/office/drawing/2014/main" id="{6E9F8566-E7D7-4FB3-AF20-B036DAA760C0}"/>
              </a:ext>
            </a:extLst>
          </p:cNvPr>
          <p:cNvSpPr txBox="1"/>
          <p:nvPr/>
        </p:nvSpPr>
        <p:spPr>
          <a:xfrm>
            <a:off x="7260596" y="3975100"/>
            <a:ext cx="687046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228,111</a:t>
            </a: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691F17F0-76EB-48BB-BF58-83BD9A45AEC9}"/>
              </a:ext>
            </a:extLst>
          </p:cNvPr>
          <p:cNvSpPr txBox="1"/>
          <p:nvPr/>
        </p:nvSpPr>
        <p:spPr>
          <a:xfrm>
            <a:off x="5423158" y="3020803"/>
            <a:ext cx="1326644" cy="30777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Public, four-year</a:t>
            </a:r>
          </a:p>
        </p:txBody>
      </p:sp>
      <p:cxnSp>
        <p:nvCxnSpPr>
          <p:cNvPr id="246" name="Straight Connector 245">
            <a:extLst>
              <a:ext uri="{FF2B5EF4-FFF2-40B4-BE49-F238E27FC236}">
                <a16:creationId xmlns:a16="http://schemas.microsoft.com/office/drawing/2014/main" id="{A7499ACE-1846-4FEF-81DE-5EED202F6A86}"/>
              </a:ext>
            </a:extLst>
          </p:cNvPr>
          <p:cNvCxnSpPr/>
          <p:nvPr/>
        </p:nvCxnSpPr>
        <p:spPr>
          <a:xfrm>
            <a:off x="8193088" y="1633537"/>
            <a:ext cx="0" cy="4133850"/>
          </a:xfrm>
          <a:prstGeom prst="line">
            <a:avLst/>
          </a:prstGeom>
          <a:ln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9" name="Chart 8">
            <a:extLst>
              <a:ext uri="{FF2B5EF4-FFF2-40B4-BE49-F238E27FC236}">
                <a16:creationId xmlns:a16="http://schemas.microsoft.com/office/drawing/2014/main" id="{6B1716D1-3863-79DE-A423-D955655FE660}"/>
              </a:ext>
            </a:extLst>
          </p:cNvPr>
          <p:cNvGraphicFramePr/>
          <p:nvPr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1774281663"/>
              </p:ext>
            </p:extLst>
          </p:nvPr>
        </p:nvGraphicFramePr>
        <p:xfrm>
          <a:off x="8416925" y="2281238"/>
          <a:ext cx="2835275" cy="35194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2"/>
          </a:graphicData>
        </a:graphic>
      </p:graphicFrame>
      <p:sp>
        <p:nvSpPr>
          <p:cNvPr id="297" name="TextBox 296">
            <a:extLst>
              <a:ext uri="{FF2B5EF4-FFF2-40B4-BE49-F238E27FC236}">
                <a16:creationId xmlns:a16="http://schemas.microsoft.com/office/drawing/2014/main" id="{27100872-113B-415A-BB7A-FB4A3B2BC9CD}"/>
              </a:ext>
            </a:extLst>
          </p:cNvPr>
          <p:cNvSpPr txBox="1"/>
          <p:nvPr/>
        </p:nvSpPr>
        <p:spPr>
          <a:xfrm flipH="1">
            <a:off x="8857457" y="3505993"/>
            <a:ext cx="735013" cy="369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38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302" name="TextBox 301">
            <a:extLst>
              <a:ext uri="{FF2B5EF4-FFF2-40B4-BE49-F238E27FC236}">
                <a16:creationId xmlns:a16="http://schemas.microsoft.com/office/drawing/2014/main" id="{6909F17B-9282-4852-8DAC-EC562894B474}"/>
              </a:ext>
            </a:extLst>
          </p:cNvPr>
          <p:cNvSpPr txBox="1"/>
          <p:nvPr/>
        </p:nvSpPr>
        <p:spPr>
          <a:xfrm flipH="1">
            <a:off x="9599520" y="2730499"/>
            <a:ext cx="735013" cy="3698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54%</a:t>
            </a:r>
          </a:p>
        </p:txBody>
      </p:sp>
      <p:sp>
        <p:nvSpPr>
          <p:cNvPr id="303" name="TextBox 302">
            <a:extLst>
              <a:ext uri="{FF2B5EF4-FFF2-40B4-BE49-F238E27FC236}">
                <a16:creationId xmlns:a16="http://schemas.microsoft.com/office/drawing/2014/main" id="{A464E3CB-07AE-48FC-91A8-7009E9E6ECAE}"/>
              </a:ext>
            </a:extLst>
          </p:cNvPr>
          <p:cNvSpPr txBox="1"/>
          <p:nvPr/>
        </p:nvSpPr>
        <p:spPr>
          <a:xfrm flipH="1">
            <a:off x="10218738" y="1998663"/>
            <a:ext cx="735013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kern="0" dirty="0">
                <a:solidFill>
                  <a:srgbClr val="000000">
                    <a:lumMod val="75000"/>
                    <a:lumOff val="25000"/>
                  </a:srgbClr>
                </a:solidFill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65</a:t>
            </a: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%</a:t>
            </a:r>
          </a:p>
        </p:txBody>
      </p:sp>
      <p:sp>
        <p:nvSpPr>
          <p:cNvPr id="307" name="TextBox 306">
            <a:extLst>
              <a:ext uri="{FF2B5EF4-FFF2-40B4-BE49-F238E27FC236}">
                <a16:creationId xmlns:a16="http://schemas.microsoft.com/office/drawing/2014/main" id="{EC03D3D2-C6E9-44A0-A0AE-0030A473F76C}"/>
              </a:ext>
            </a:extLst>
          </p:cNvPr>
          <p:cNvSpPr txBox="1"/>
          <p:nvPr/>
        </p:nvSpPr>
        <p:spPr>
          <a:xfrm>
            <a:off x="8573691" y="4789961"/>
            <a:ext cx="1077120" cy="646329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0" dirty="0">
                <a:solidFill>
                  <a:srgbClr val="000000"/>
                </a:solidFill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Baccalaureate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 degree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or higher</a:t>
            </a:r>
          </a:p>
        </p:txBody>
      </p:sp>
      <p:sp>
        <p:nvSpPr>
          <p:cNvPr id="315" name="TextBox 314">
            <a:extLst>
              <a:ext uri="{FF2B5EF4-FFF2-40B4-BE49-F238E27FC236}">
                <a16:creationId xmlns:a16="http://schemas.microsoft.com/office/drawing/2014/main" id="{28DE3A12-B997-4C63-BF5B-56044579BC70}"/>
              </a:ext>
            </a:extLst>
          </p:cNvPr>
          <p:cNvSpPr txBox="1"/>
          <p:nvPr/>
        </p:nvSpPr>
        <p:spPr>
          <a:xfrm>
            <a:off x="10120313" y="3400425"/>
            <a:ext cx="833438" cy="461963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Attainment</a:t>
            </a:r>
          </a:p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goal</a:t>
            </a:r>
          </a:p>
        </p:txBody>
      </p:sp>
      <p:sp>
        <p:nvSpPr>
          <p:cNvPr id="318" name="TextBox 317">
            <a:extLst>
              <a:ext uri="{FF2B5EF4-FFF2-40B4-BE49-F238E27FC236}">
                <a16:creationId xmlns:a16="http://schemas.microsoft.com/office/drawing/2014/main" id="{58D5DAED-BD2D-4795-888B-8B11CA4FD680}"/>
              </a:ext>
            </a:extLst>
          </p:cNvPr>
          <p:cNvSpPr txBox="1"/>
          <p:nvPr/>
        </p:nvSpPr>
        <p:spPr>
          <a:xfrm>
            <a:off x="9417050" y="4117975"/>
            <a:ext cx="835025" cy="431800"/>
          </a:xfrm>
          <a:prstGeom prst="rect">
            <a:avLst/>
          </a:prstGeom>
          <a:solidFill>
            <a:schemeClr val="bg1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Certificate or higher</a:t>
            </a: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407AAFFE-5543-489A-A2AD-AE6928E4F694}"/>
              </a:ext>
            </a:extLst>
          </p:cNvPr>
          <p:cNvSpPr txBox="1"/>
          <p:nvPr/>
        </p:nvSpPr>
        <p:spPr>
          <a:xfrm>
            <a:off x="8416925" y="1600200"/>
            <a:ext cx="2701925" cy="3683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Korolev Rounded Bold" panose="00000800000000000000" pitchFamily="50" charset="0"/>
                <a:ea typeface="Calibri"/>
                <a:cs typeface="Calibri"/>
                <a:sym typeface="Calibri"/>
              </a:rPr>
              <a:t>Postsecondary Attainment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8C0A7B-3EE4-5055-B9C8-05AC5AB1EA9F}"/>
              </a:ext>
            </a:extLst>
          </p:cNvPr>
          <p:cNvSpPr txBox="1"/>
          <p:nvPr/>
        </p:nvSpPr>
        <p:spPr>
          <a:xfrm>
            <a:off x="221765" y="6459884"/>
            <a:ext cx="1003031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23"/>
              </a:rPr>
              <a:t>https://nces.ed.gov/ipeds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24"/>
              </a:rPr>
              <a:t>https://nscresearchcenter.org/some-college-no-credential/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25"/>
              </a:rPr>
              <a:t>https://nscresearchcenter.org/current-term-enrollment-estimates/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;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hlinkClick r:id="rId26"/>
              </a:rPr>
              <a:t>https://www.luminafoundation.org/stronger-nation/report/#/progress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</a:rPr>
              <a:t> 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7AAD98A-3F52-B09B-62E9-96410EE58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92" y="-18942"/>
            <a:ext cx="11793538" cy="1325563"/>
          </a:xfrm>
        </p:spPr>
        <p:txBody>
          <a:bodyPr vert="horz">
            <a:norm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Korolev Rounded Bold"/>
              </a:rPr>
              <a:t>By 2031, 65 percent of jobs in Pennsylvania will require some college education. Current-state is 54 percent. (1/2)</a:t>
            </a:r>
          </a:p>
        </p:txBody>
      </p:sp>
      <p:sp>
        <p:nvSpPr>
          <p:cNvPr id="102" name="Rectangle 101">
            <a:extLst>
              <a:ext uri="{FF2B5EF4-FFF2-40B4-BE49-F238E27FC236}">
                <a16:creationId xmlns:a16="http://schemas.microsoft.com/office/drawing/2014/main" id="{475AB7A0-9159-15AD-9696-39FD4105B075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3" name="Picture 102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6C9A49EA-37A1-D288-7C34-F1C737BE5B08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29" y="6312034"/>
            <a:ext cx="1056655" cy="472447"/>
          </a:xfrm>
          <a:prstGeom prst="rect">
            <a:avLst/>
          </a:prstGeom>
        </p:spPr>
      </p:pic>
      <p:sp>
        <p:nvSpPr>
          <p:cNvPr id="104" name="Rectangle 103">
            <a:extLst>
              <a:ext uri="{FF2B5EF4-FFF2-40B4-BE49-F238E27FC236}">
                <a16:creationId xmlns:a16="http://schemas.microsoft.com/office/drawing/2014/main" id="{EE2B1A51-6116-4B85-2493-C65AEF9C6BD0}"/>
              </a:ext>
            </a:extLst>
          </p:cNvPr>
          <p:cNvSpPr/>
          <p:nvPr/>
        </p:nvSpPr>
        <p:spPr>
          <a:xfrm flipH="1">
            <a:off x="177092" y="6724021"/>
            <a:ext cx="10607040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8E92818C-6531-DA97-881A-7765BE6DCE7E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6" name="Rectangle 105">
            <a:extLst>
              <a:ext uri="{FF2B5EF4-FFF2-40B4-BE49-F238E27FC236}">
                <a16:creationId xmlns:a16="http://schemas.microsoft.com/office/drawing/2014/main" id="{8B27A1FC-F936-D993-2185-11325487CF9F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1166936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think-cell data - do not delete" hidden="1">
            <a:extLst>
              <a:ext uri="{FF2B5EF4-FFF2-40B4-BE49-F238E27FC236}">
                <a16:creationId xmlns:a16="http://schemas.microsoft.com/office/drawing/2014/main" id="{26313634-70DD-B48F-098B-BE27EA0A8D4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56234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28" imgW="404" imgH="405" progId="TCLayout.ActiveDocument.1">
                  <p:embed/>
                </p:oleObj>
              </mc:Choice>
              <mc:Fallback>
                <p:oleObj name="think-cell Slide" r:id="rId28" imgW="404" imgH="405" progId="TCLayout.ActiveDocument.1">
                  <p:embed/>
                  <p:pic>
                    <p:nvPicPr>
                      <p:cNvPr id="17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26313634-70DD-B48F-098B-BE27EA0A8D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58955670-4D0F-E86E-8472-D1A73E606B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7036" y="-67570"/>
            <a:ext cx="11793538" cy="1325563"/>
          </a:xfrm>
        </p:spPr>
        <p:txBody>
          <a:bodyPr vert="horz">
            <a:norm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Korolev Rounded Bold"/>
              </a:rPr>
              <a:t>By 2031, 65 percent of jobs in Pennsylvania will require some college education. Current-state is 54 percent. (2/2)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027B881-AE53-5E0E-995A-A6C3C7CEFD05}"/>
              </a:ext>
            </a:extLst>
          </p:cNvPr>
          <p:cNvSpPr txBox="1"/>
          <p:nvPr/>
        </p:nvSpPr>
        <p:spPr>
          <a:xfrm>
            <a:off x="65507" y="6378980"/>
            <a:ext cx="46907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Source: 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0"/>
              </a:rPr>
              <a:t>https://cew.georgetown.edu/cew-reports/projections2031/#resources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;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1"/>
              </a:rPr>
              <a:t>https://www.luminafoundation.org/stronger-nation/report/#/progress/state/PA</a:t>
            </a: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 </a:t>
            </a:r>
          </a:p>
        </p:txBody>
      </p:sp>
      <p:graphicFrame>
        <p:nvGraphicFramePr>
          <p:cNvPr id="195" name="Chart 194">
            <a:extLst>
              <a:ext uri="{FF2B5EF4-FFF2-40B4-BE49-F238E27FC236}">
                <a16:creationId xmlns:a16="http://schemas.microsoft.com/office/drawing/2014/main" id="{F1313F2A-8495-4FC2-F9CA-3B207923C28F}"/>
              </a:ext>
            </a:extLst>
          </p:cNvPr>
          <p:cNvGraphicFramePr/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75790297"/>
              </p:ext>
            </p:extLst>
          </p:nvPr>
        </p:nvGraphicFramePr>
        <p:xfrm>
          <a:off x="977900" y="1514475"/>
          <a:ext cx="10885488" cy="4464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2"/>
          </a:graphicData>
        </a:graphic>
      </p:graphicFrame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3"/>
            </p:custDataLst>
          </p:nvPr>
        </p:nvSpPr>
        <p:spPr bwMode="auto">
          <a:xfrm>
            <a:off x="1325563" y="5808663"/>
            <a:ext cx="8064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1BEAD1C-81F3-43C8-A47F-F7B89DBEE0B1}" type="datetime'''''B''''''''''''''l''u''''''''''e-''Col''''''''''''''la''r'''">
              <a:rPr lang="en-US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Blue-Collar</a:t>
            </a:fld>
            <a:endParaRPr lang="en-US" sz="1400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7108E97A-C3CA-0DEC-4970-B110047E9504}"/>
              </a:ext>
            </a:extLst>
          </p:cNvPr>
          <p:cNvSpPr>
            <a:spLocks noGrp="1"/>
          </p:cNvSpPr>
          <p:nvPr>
            <p:custDataLst>
              <p:tags r:id="rId4"/>
            </p:custDataLst>
          </p:nvPr>
        </p:nvSpPr>
        <p:spPr bwMode="auto">
          <a:xfrm>
            <a:off x="2540000" y="5808663"/>
            <a:ext cx="10588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4380B56-FE6E-48B4-8C14-0CD6476E4633}" type="datetime'S''a''les'''' ''''an''d ''''O''''ff''''''i''ce'' Sup''por''t'">
              <a:rPr lang="en-US" altLang="en-US" sz="1400" smtClean="0"/>
              <a:pPr/>
              <a:t>Sales and Office Support</a:t>
            </a:fld>
            <a:endParaRPr lang="en-US" sz="14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5F8D3ED3-922F-28A8-27FB-A1A56DAEEBE5}"/>
              </a:ext>
            </a:extLst>
          </p:cNvPr>
          <p:cNvSpPr>
            <a:spLocks noGrp="1"/>
          </p:cNvSpPr>
          <p:nvPr>
            <p:custDataLst>
              <p:tags r:id="rId5"/>
            </p:custDataLst>
          </p:nvPr>
        </p:nvSpPr>
        <p:spPr bwMode="auto">
          <a:xfrm>
            <a:off x="4008438" y="5808663"/>
            <a:ext cx="80168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BB56D6-E970-48DF-BD9D-73B447141F13}" type="datetime'''H''''''e''al''''''''th''''''c''''''''a''''''''''r''''e'">
              <a:rPr lang="en-US" altLang="en-US" sz="1400" smtClean="0"/>
              <a:pPr/>
              <a:t>Healthcare</a:t>
            </a:fld>
            <a:endParaRPr lang="en-US" sz="1400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CC151A96-9AD3-B7F2-39C3-D9EDF7F8DAA2}"/>
              </a:ext>
            </a:extLst>
          </p:cNvPr>
          <p:cNvSpPr>
            <a:spLocks noGrp="1"/>
          </p:cNvSpPr>
          <p:nvPr>
            <p:custDataLst>
              <p:tags r:id="rId6"/>
            </p:custDataLst>
          </p:nvPr>
        </p:nvSpPr>
        <p:spPr bwMode="auto">
          <a:xfrm>
            <a:off x="5119688" y="5808663"/>
            <a:ext cx="12620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96A39FC0-508F-49EA-A337-02151AFB9037}" type="datetime'Foo''''''d'' and P''''ersona''''''l'' ''S''erv''i''''''ces'''">
              <a:rPr lang="en-US" altLang="en-US" sz="1400" smtClean="0"/>
              <a:pPr/>
              <a:t>Food and Personal Services</a:t>
            </a:fld>
            <a:endParaRPr lang="en-US" sz="1400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04AB0B0C-2888-AE4A-9AF1-A777FD351995}"/>
              </a:ext>
            </a:extLst>
          </p:cNvPr>
          <p:cNvSpPr>
            <a:spLocks noGrp="1"/>
          </p:cNvSpPr>
          <p:nvPr>
            <p:custDataLst>
              <p:tags r:id="rId7"/>
            </p:custDataLst>
          </p:nvPr>
        </p:nvSpPr>
        <p:spPr bwMode="auto">
          <a:xfrm>
            <a:off x="6518275" y="5808663"/>
            <a:ext cx="1144588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6CA66A-20EE-43ED-B7DD-EEB53E9D73D5}" type="datetime'Mana''''ge''ria''l'' and Pro''fessi''''onal'' S''er''''vices'">
              <a:rPr lang="en-US" altLang="en-US" sz="1400" smtClean="0"/>
              <a:pPr/>
              <a:t>Managerial and Professional Services</a:t>
            </a:fld>
            <a:endParaRPr lang="en-US" sz="1400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0073345F-E04A-1F02-A6CB-DAE3BFAC0FE9}"/>
              </a:ext>
            </a:extLst>
          </p:cNvPr>
          <p:cNvSpPr>
            <a:spLocks noGrp="1"/>
          </p:cNvSpPr>
          <p:nvPr>
            <p:custDataLst>
              <p:tags r:id="rId8"/>
            </p:custDataLst>
          </p:nvPr>
        </p:nvSpPr>
        <p:spPr bwMode="auto">
          <a:xfrm>
            <a:off x="8064500" y="5808663"/>
            <a:ext cx="73025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D1B4D23-77B6-4597-93BB-84669D63FD06}" type="datetime'''Educ''''''''''''''''a''''''''''t''''''''''''ion'''''''">
              <a:rPr lang="en-US" altLang="en-US" sz="1400" smtClean="0"/>
              <a:pPr/>
              <a:t>Education</a:t>
            </a:fld>
            <a:endParaRPr lang="en-US" sz="1400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3CD66FEA-6663-2B66-CFA8-6169033C45C3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auto">
          <a:xfrm>
            <a:off x="9559925" y="5808663"/>
            <a:ext cx="4191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E5B78DB-587C-41E7-842C-287C48D56B5B}" type="datetime'''''''''''''''''''''''''''''''''''''''''ST''E''M'''">
              <a:rPr lang="en-US" altLang="en-US" sz="1400" smtClean="0"/>
              <a:pPr/>
              <a:t>STEM</a:t>
            </a:fld>
            <a:endParaRPr lang="en-US" sz="1400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61EC8490-DE12-2317-9D45-DDF5184025B2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auto">
          <a:xfrm>
            <a:off x="10485438" y="5808663"/>
            <a:ext cx="1249363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square" lIns="0" tIns="0" rIns="0" bIns="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1A705DDC-A1DD-46E5-9EAB-A0F16F09A84F}" type="datetime'Com''m''u''n''i''''t''y'' Ser''''v''''''''''ices and A''rts'">
              <a:rPr lang="en-US" altLang="en-US" sz="1400" smtClean="0"/>
              <a:pPr/>
              <a:t>Community Services and Arts</a:t>
            </a:fld>
            <a:endParaRPr lang="en-US" sz="1400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auto">
          <a:xfrm>
            <a:off x="114300" y="1879600"/>
            <a:ext cx="1100138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>
                <a:effectLst/>
              </a:rPr>
              <a:t>Bachelor’s-plus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897876F4-03C8-12DA-9060-4D9CE8F79306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auto">
          <a:xfrm>
            <a:off x="74613" y="2459038"/>
            <a:ext cx="113982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Associate’s and </a:t>
            </a:r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1400" dirty="0"/>
              <a:t>certificates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3"/>
            </p:custDataLst>
          </p:nvPr>
        </p:nvSpPr>
        <p:spPr bwMode="gray">
          <a:xfrm>
            <a:off x="2840038" y="1962150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BEBC7EA2-2A77-4141-BEE3-1CC41A4F26B1}" type="datetime'''1,''''''''''''''''''''''''''''2''8''''''''''''''''''''3'''''">
              <a:rPr lang="en-US" altLang="en-US" sz="1400" smtClean="0"/>
              <a:pPr/>
              <a:t>1,283</a:t>
            </a:fld>
            <a:endParaRPr lang="en-US" sz="1400" dirty="0"/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46073D15-7628-C86A-0524-189D01060C22}"/>
              </a:ext>
            </a:extLst>
          </p:cNvPr>
          <p:cNvSpPr>
            <a:spLocks noGrp="1"/>
          </p:cNvSpPr>
          <p:nvPr>
            <p:custDataLst>
              <p:tags r:id="rId14"/>
            </p:custDataLst>
          </p:nvPr>
        </p:nvSpPr>
        <p:spPr bwMode="auto">
          <a:xfrm>
            <a:off x="119063" y="4230688"/>
            <a:ext cx="1095375" cy="38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0" tIns="0" rIns="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/>
              <a:t>High school </a:t>
            </a:r>
          </a:p>
          <a:p>
            <a:pPr marL="0" lvl="0" indent="0" algn="r"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en-US" sz="1400" dirty="0"/>
              <a:t>diploma or less</a:t>
            </a:r>
            <a:endParaRPr lang="en-US" sz="1400" dirty="0"/>
          </a:p>
        </p:txBody>
      </p:sp>
      <p:sp>
        <p:nvSpPr>
          <p:cNvPr id="74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gray">
          <a:xfrm>
            <a:off x="1500188" y="1603375"/>
            <a:ext cx="457200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FD98C93F-1113-4199-9AFB-4F48AC05F813}" type="datetime'''''''''1'''''''''''''''''''''''''''',4''''''''15'''''''''''''">
              <a:rPr lang="en-US" altLang="en-US" sz="1400" smtClean="0"/>
              <a:pPr/>
              <a:t>1,415</a:t>
            </a:fld>
            <a:endParaRPr lang="en-US" sz="1400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gray">
          <a:xfrm>
            <a:off x="5589588" y="32194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230D15D6-0084-4CEE-8EFC-80485F244711}" type="datetime'''''''''8''''''''2''''''''''''''1'''''''''''''''''''''''">
              <a:rPr lang="en-US" altLang="en-US" sz="1400" smtClean="0"/>
              <a:pPr/>
              <a:t>821</a:t>
            </a:fld>
            <a:endParaRPr lang="en-US" sz="1400" dirty="0"/>
          </a:p>
        </p:txBody>
      </p:sp>
      <p:sp>
        <p:nvSpPr>
          <p:cNvPr id="94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7"/>
            </p:custDataLst>
          </p:nvPr>
        </p:nvSpPr>
        <p:spPr bwMode="gray">
          <a:xfrm>
            <a:off x="6929438" y="352266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42EB505F-B889-44C5-8EEF-243A1097DAED}" type="datetime'''''''''''''''''''''''''''''''''''''''7''''''1''''''''0'">
              <a:rPr lang="en-US" altLang="en-US" sz="1400" smtClean="0"/>
              <a:pPr/>
              <a:t>710</a:t>
            </a:fld>
            <a:endParaRPr lang="en-US" sz="1400" dirty="0"/>
          </a:p>
        </p:txBody>
      </p:sp>
      <p:sp>
        <p:nvSpPr>
          <p:cNvPr id="104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8"/>
            </p:custDataLst>
          </p:nvPr>
        </p:nvSpPr>
        <p:spPr bwMode="gray">
          <a:xfrm>
            <a:off x="8501063" y="5446713"/>
            <a:ext cx="231775" cy="192088"/>
          </a:xfrm>
          <a:prstGeom prst="rect">
            <a:avLst/>
          </a:prstGeom>
          <a:solidFill>
            <a:srgbClr val="007770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787B11-A5EA-4F49-8620-5213D7B1CB30}" type="datetime'''''''''''''3''''''''''''''''''''''''''''''''''''''''''7'''">
              <a:rPr lang="en-US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37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05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19"/>
            </p:custDataLst>
          </p:nvPr>
        </p:nvSpPr>
        <p:spPr bwMode="gray">
          <a:xfrm>
            <a:off x="8128000" y="5537200"/>
            <a:ext cx="23177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C2E69669-2DCD-4FBB-AB97-7B32D9AB9454}" type="datetime'''''''''''''''''''''''''''''''''''''''''''''''''''''29'''">
              <a:rPr lang="en-US" altLang="en-US" sz="1400" smtClean="0"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29</a:t>
            </a:fld>
            <a:endParaRPr lang="en-US" sz="1400" dirty="0"/>
          </a:p>
        </p:txBody>
      </p:sp>
      <p:sp>
        <p:nvSpPr>
          <p:cNvPr id="106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20"/>
            </p:custDataLst>
          </p:nvPr>
        </p:nvSpPr>
        <p:spPr bwMode="gray">
          <a:xfrm>
            <a:off x="8269288" y="4379913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7730267-12C8-4858-A3BB-BACD727FF5A6}" type="datetime'''''''''''''''''''''''''''''''''''39''5'''">
              <a:rPr lang="en-US" altLang="en-US" sz="1400" smtClean="0"/>
              <a:pPr/>
              <a:t>395</a:t>
            </a:fld>
            <a:endParaRPr lang="en-US" sz="1400" dirty="0"/>
          </a:p>
        </p:txBody>
      </p:sp>
      <p:sp>
        <p:nvSpPr>
          <p:cNvPr id="116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21"/>
            </p:custDataLst>
          </p:nvPr>
        </p:nvSpPr>
        <p:spPr bwMode="gray">
          <a:xfrm>
            <a:off x="4248150" y="293370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6B30087B-2F51-4AA8-BD2F-1BD2C828815F}" type="datetime'''9''''''''''''2''6'''''''''''''">
              <a:rPr lang="en-US" altLang="en-US" sz="1400" smtClean="0"/>
              <a:pPr/>
              <a:t>926</a:t>
            </a:fld>
            <a:endParaRPr lang="en-US" sz="1400" dirty="0"/>
          </a:p>
        </p:txBody>
      </p:sp>
      <p:sp>
        <p:nvSpPr>
          <p:cNvPr id="127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22"/>
            </p:custDataLst>
          </p:nvPr>
        </p:nvSpPr>
        <p:spPr bwMode="gray">
          <a:xfrm>
            <a:off x="9609138" y="4464050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958BDF1-1AFD-4340-A0C9-A19E229D0E7F}" type="datetime'''3''''''''6''''''''''''''''4'''''''''''''''''''''''''''''">
              <a:rPr lang="en-US" altLang="en-US" sz="1400" smtClean="0"/>
              <a:pPr/>
              <a:t>364</a:t>
            </a:fld>
            <a:endParaRPr lang="en-US" sz="1400" dirty="0"/>
          </a:p>
        </p:txBody>
      </p:sp>
      <p:sp>
        <p:nvSpPr>
          <p:cNvPr id="129" name="Text Placeholder 2">
            <a:extLst>
              <a:ext uri="{FF2B5EF4-FFF2-40B4-BE49-F238E27FC236}">
                <a16:creationId xmlns:a16="http://schemas.microsoft.com/office/drawing/2014/main" id="{819C483B-A78C-CE63-788B-6EC0CAF0064D}"/>
              </a:ext>
            </a:extLst>
          </p:cNvPr>
          <p:cNvSpPr>
            <a:spLocks noGrp="1"/>
          </p:cNvSpPr>
          <p:nvPr>
            <p:custDataLst>
              <p:tags r:id="rId23"/>
            </p:custDataLst>
          </p:nvPr>
        </p:nvSpPr>
        <p:spPr bwMode="gray">
          <a:xfrm>
            <a:off x="9467850" y="5545138"/>
            <a:ext cx="23177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D5F3B744-8A20-4782-94F8-C1688846A906}" type="datetime'''''''''''''''''''2''''''''''''3'''''''''''''''">
              <a:rPr lang="en-US" altLang="en-US" sz="1400" smtClean="0">
                <a:effectLst/>
              </a:rPr>
              <a:pPr/>
              <a:t>23</a:t>
            </a:fld>
            <a:endParaRPr lang="en-US" sz="1400" dirty="0"/>
          </a:p>
        </p:txBody>
      </p:sp>
      <p:sp>
        <p:nvSpPr>
          <p:cNvPr id="136" name="Text Placeholder 2">
            <a:extLst>
              <a:ext uri="{FF2B5EF4-FFF2-40B4-BE49-F238E27FC236}">
                <a16:creationId xmlns:a16="http://schemas.microsoft.com/office/drawing/2014/main" id="{7C4BBCAD-1E2F-1950-F26E-2B035D7F15BD}"/>
              </a:ext>
            </a:extLst>
          </p:cNvPr>
          <p:cNvSpPr>
            <a:spLocks noGrp="1"/>
          </p:cNvSpPr>
          <p:nvPr>
            <p:custDataLst>
              <p:tags r:id="rId24"/>
            </p:custDataLst>
          </p:nvPr>
        </p:nvSpPr>
        <p:spPr bwMode="gray">
          <a:xfrm>
            <a:off x="10807700" y="5557838"/>
            <a:ext cx="231775" cy="1920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0C61DE90-797D-428B-A775-79E85B696126}" type="datetime'''''''''''''''''''''14'''''''''''''">
              <a:rPr lang="en-US" altLang="en-US" sz="1400" smtClean="0">
                <a:effectLst/>
              </a:rPr>
              <a:pPr/>
              <a:t>14</a:t>
            </a:fld>
            <a:endParaRPr lang="en-US" sz="1400" dirty="0"/>
          </a:p>
        </p:txBody>
      </p:sp>
      <p:sp>
        <p:nvSpPr>
          <p:cNvPr id="139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25"/>
            </p:custDataLst>
          </p:nvPr>
        </p:nvSpPr>
        <p:spPr bwMode="gray">
          <a:xfrm>
            <a:off x="11180763" y="5492750"/>
            <a:ext cx="231775" cy="192088"/>
          </a:xfrm>
          <a:prstGeom prst="rect">
            <a:avLst/>
          </a:prstGeom>
          <a:solidFill>
            <a:srgbClr val="007770"/>
          </a:solidFill>
          <a:ln>
            <a:noFill/>
          </a:ln>
          <a:effectLst/>
        </p:spPr>
        <p:txBody>
          <a:bodyPr vert="horz" wrap="none" lIns="25400" tIns="0" rIns="25400" bIns="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E477A8F1-298B-4CC2-8988-68A5007FAC1F}" type="datetime'''''''''''''''''''''''34'''''''''''''''''''''''''''''''''">
              <a:rPr lang="en-US" altLang="en-US" sz="1400" smtClean="0">
                <a:solidFill>
                  <a:schemeClr val="bg1"/>
                </a:solidFill>
                <a:effectLst/>
              </a:rPr>
              <a:pPr marL="0" lvl="0" indent="0" algn="ctr">
                <a:spcBef>
                  <a:spcPct val="0"/>
                </a:spcBef>
                <a:spcAft>
                  <a:spcPct val="0"/>
                </a:spcAft>
                <a:buNone/>
              </a:pPr>
              <a:t>34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140" name="Text Placeholder 2">
            <a:extLst>
              <a:ext uri="{FF2B5EF4-FFF2-40B4-BE49-F238E27FC236}">
                <a16:creationId xmlns:a16="http://schemas.microsoft.com/office/drawing/2014/main" id="{8D15A7D7-492B-041D-A121-03A48755125E}"/>
              </a:ext>
            </a:extLst>
          </p:cNvPr>
          <p:cNvSpPr>
            <a:spLocks noGrp="1"/>
          </p:cNvSpPr>
          <p:nvPr>
            <p:custDataLst>
              <p:tags r:id="rId26"/>
            </p:custDataLst>
          </p:nvPr>
        </p:nvSpPr>
        <p:spPr bwMode="gray">
          <a:xfrm>
            <a:off x="10948988" y="4867275"/>
            <a:ext cx="322263" cy="1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vert="horz" wrap="none" lIns="25400" tIns="0" rIns="25400" bIns="0" rtlCol="0" anchor="b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>
              <a:spcBef>
                <a:spcPct val="0"/>
              </a:spcBef>
              <a:spcAft>
                <a:spcPct val="0"/>
              </a:spcAft>
              <a:buNone/>
            </a:pPr>
            <a:fld id="{589F25C3-7649-4375-9DB7-C5F0B3989D16}" type="datetime'''''''''''''''''''''''''2''''16'''''''''''''''''">
              <a:rPr lang="en-US" altLang="en-US" sz="1400" smtClean="0"/>
              <a:pPr/>
              <a:t>216</a:t>
            </a:fld>
            <a:endParaRPr lang="en-US" sz="1400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C760256-CF86-BC04-A541-DE921AF37BBB}"/>
              </a:ext>
            </a:extLst>
          </p:cNvPr>
          <p:cNvSpPr txBox="1"/>
          <p:nvPr/>
        </p:nvSpPr>
        <p:spPr>
          <a:xfrm>
            <a:off x="217036" y="971211"/>
            <a:ext cx="60976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chemeClr val="accent5">
                    <a:lumMod val="75000"/>
                  </a:schemeClr>
                </a:solidFill>
                <a:latin typeface="Korolev Rounded Bold"/>
              </a:rPr>
              <a:t>2031 projections for occupational sectors are listed below, expressed in thousands of jobs</a:t>
            </a:r>
            <a:endParaRPr lang="en-US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87" name="Rectangle 186">
            <a:extLst>
              <a:ext uri="{FF2B5EF4-FFF2-40B4-BE49-F238E27FC236}">
                <a16:creationId xmlns:a16="http://schemas.microsoft.com/office/drawing/2014/main" id="{FEB2A2E6-22B5-C2A2-C11F-0074C26A662D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88" name="Picture 187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2FBF0378-3CA9-30CE-0B4A-7FE32EE91C08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29" y="6312034"/>
            <a:ext cx="1056655" cy="472447"/>
          </a:xfrm>
          <a:prstGeom prst="rect">
            <a:avLst/>
          </a:prstGeom>
        </p:spPr>
      </p:pic>
      <p:sp>
        <p:nvSpPr>
          <p:cNvPr id="189" name="Rectangle 188">
            <a:extLst>
              <a:ext uri="{FF2B5EF4-FFF2-40B4-BE49-F238E27FC236}">
                <a16:creationId xmlns:a16="http://schemas.microsoft.com/office/drawing/2014/main" id="{96A5975A-2FB1-7FE4-723C-2C92DBF214AC}"/>
              </a:ext>
            </a:extLst>
          </p:cNvPr>
          <p:cNvSpPr/>
          <p:nvPr/>
        </p:nvSpPr>
        <p:spPr>
          <a:xfrm flipH="1">
            <a:off x="177092" y="6724021"/>
            <a:ext cx="10607040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0" name="Rectangle 189">
            <a:extLst>
              <a:ext uri="{FF2B5EF4-FFF2-40B4-BE49-F238E27FC236}">
                <a16:creationId xmlns:a16="http://schemas.microsoft.com/office/drawing/2014/main" id="{4160845C-09AA-D24F-E41A-DB457A6B8FD7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1" name="Rectangle 190">
            <a:extLst>
              <a:ext uri="{FF2B5EF4-FFF2-40B4-BE49-F238E27FC236}">
                <a16:creationId xmlns:a16="http://schemas.microsoft.com/office/drawing/2014/main" id="{8EE830E8-757E-3C31-B02C-99E50F8A3AD4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50088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E30FB753-8972-7F77-81C3-5359812D4474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545376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0A4B60E-DF7F-1B19-9433-F42AFC39C617}"/>
              </a:ext>
            </a:extLst>
          </p:cNvPr>
          <p:cNvSpPr txBox="1"/>
          <p:nvPr/>
        </p:nvSpPr>
        <p:spPr>
          <a:xfrm>
            <a:off x="563752" y="1163052"/>
            <a:ext cx="10399216" cy="53245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need to accelerate towards college completion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Even under funding models that prioritize college completion, most states are not on track to meet completion goals—or to meet workforce needs, or needs for engaged citizenship and a vibrant democracy.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Outcomes-based funding pushed appropriations mechanisms and actors to have a student success orientation, which is a critical step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We now must tighten appropriations to college completion and prioritize fields of study and institutions required to meet attainment goals. </a:t>
            </a:r>
          </a:p>
          <a:p>
            <a:endParaRPr lang="en-US" sz="2000" dirty="0"/>
          </a:p>
          <a:p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Completion-goals funding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211D1E"/>
                </a:solidFill>
                <a:ea typeface="Roboto Condensed" panose="02000000000000000000" pitchFamily="2" charset="0"/>
                <a:cs typeface="Roboto Condensed" panose="02000000000000000000" pitchFamily="2" charset="0"/>
              </a:rPr>
              <a:t>Funding is based on the actual cost of educating enough students to reach statewide completion goals—specifically increasing attainment of degrees that meet workforce needs, allow students to earn a livable wage, and can lead to ongoing education. 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Colleges get upfront dollars to implement proven strategies rather than after-the-fact rewards.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States and institutions work together to determine the actual cost of giving every student the highest chance of earning credentials, using cost-per-graduate as the adequacy base.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Funding includes both investing in proven success strategies and eliminating inefficiencies. 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D9746EA-66B4-7710-5826-CFCD097E88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" y="0"/>
            <a:ext cx="11793538" cy="1325563"/>
          </a:xfrm>
        </p:spPr>
        <p:txBody>
          <a:bodyPr vert="horz">
            <a:norm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Korolev Rounded Bold"/>
              </a:rPr>
              <a:t>Evolution in performance-based funding: combining accountability and transparency with student success goals (1/2)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19B757A-646E-D3AD-5330-D97540912C80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Picture 23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C86F7D94-26E3-9ABA-EFDF-3C940E3B838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29" y="6312034"/>
            <a:ext cx="1056655" cy="472447"/>
          </a:xfrm>
          <a:prstGeom prst="rect">
            <a:avLst/>
          </a:prstGeom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C6C9821B-55BB-7FC0-1373-EA9AD101B91A}"/>
              </a:ext>
            </a:extLst>
          </p:cNvPr>
          <p:cNvSpPr/>
          <p:nvPr/>
        </p:nvSpPr>
        <p:spPr>
          <a:xfrm flipH="1">
            <a:off x="177092" y="6724021"/>
            <a:ext cx="10607040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4ED643E-B72E-B8F2-284F-92A8D73D12B1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A41F1FB-D792-912F-A204-C86F8529581C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037834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6CFEB4-1C21-ABCC-5FE4-9D171E0BB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F0D2163B-F010-256B-E9BF-AEDBCDBF4E2F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84184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E30FB753-8972-7F77-81C3-5359812D44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2A41BE0B-B4F2-69D7-18DC-1A9B0F70C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" y="0"/>
            <a:ext cx="11793538" cy="1325563"/>
          </a:xfrm>
        </p:spPr>
        <p:txBody>
          <a:bodyPr vert="horz">
            <a:norm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Korolev Rounded Bold"/>
              </a:rPr>
              <a:t>Evolution in performance-based funding – combining accountability and transparency with student success goals (2/2)</a:t>
            </a:r>
          </a:p>
        </p:txBody>
      </p:sp>
      <p:pic>
        <p:nvPicPr>
          <p:cNvPr id="2" name="Picture 1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95D24DD8-BC5E-666F-5B96-7C0251B677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79683" y="1325563"/>
            <a:ext cx="12551366" cy="466653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FFBD31C-EE55-BF70-178D-53C138BE76E0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E5AF4438-4937-68C7-F0E0-952E1AC5559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29" y="6312034"/>
            <a:ext cx="1056655" cy="47244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C378574-3ACA-B32D-B26E-F52599C903F7}"/>
              </a:ext>
            </a:extLst>
          </p:cNvPr>
          <p:cNvSpPr/>
          <p:nvPr/>
        </p:nvSpPr>
        <p:spPr>
          <a:xfrm flipH="1">
            <a:off x="177092" y="6724021"/>
            <a:ext cx="10607040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EB2289-53A1-1263-F4CB-98FB6CFECF0F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74DB5FF-469B-6A52-512F-2E5D26CDCE1D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83497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9E0080-BA98-1310-75E9-9980D99B0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hink-cell data - do not delete" hidden="1">
            <a:extLst>
              <a:ext uri="{FF2B5EF4-FFF2-40B4-BE49-F238E27FC236}">
                <a16:creationId xmlns:a16="http://schemas.microsoft.com/office/drawing/2014/main" id="{16C2979A-2057-E91E-E2AB-84B60C1B9C1B}"/>
              </a:ext>
            </a:extLst>
          </p:cNvPr>
          <p:cNvGraphicFramePr>
            <a:graphicFrameLocks noChangeAspect="1"/>
          </p:cNvGraphicFramePr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157535082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Slide" r:id="rId3" imgW="404" imgH="405" progId="TCLayout.ActiveDocument.1">
                  <p:embed/>
                </p:oleObj>
              </mc:Choice>
              <mc:Fallback>
                <p:oleObj name="think-cell Slide" r:id="rId3" imgW="404" imgH="405" progId="TCLayout.ActiveDocument.1">
                  <p:embed/>
                  <p:pic>
                    <p:nvPicPr>
                      <p:cNvPr id="3" name="think-cell data - do not delete" hidden="1">
                        <a:extLst>
                          <a:ext uri="{FF2B5EF4-FFF2-40B4-BE49-F238E27FC236}">
                            <a16:creationId xmlns:a16="http://schemas.microsoft.com/office/drawing/2014/main" id="{F0D2163B-F010-256B-E9BF-AEDBCDBF4E2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9A34DAD7-17AF-02A9-6A2D-EE2179EE0B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231" y="0"/>
            <a:ext cx="11793538" cy="1325563"/>
          </a:xfrm>
        </p:spPr>
        <p:txBody>
          <a:bodyPr vert="horz">
            <a:normAutofit/>
          </a:bodyPr>
          <a:lstStyle/>
          <a:p>
            <a:r>
              <a:rPr lang="en-US" sz="2600" b="1" dirty="0">
                <a:solidFill>
                  <a:schemeClr val="accent1">
                    <a:lumMod val="75000"/>
                  </a:schemeClr>
                </a:solidFill>
                <a:latin typeface="Korolev Rounded Bold"/>
              </a:rPr>
              <a:t>Beyond Enrollment: Building Success-Oriented Funding Models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6A18C6D-213F-BC48-8DCE-9DC06FDB1B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926" y="2952170"/>
            <a:ext cx="4605028" cy="322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E257A4A-335F-FE5B-12F7-44C11E8D7E96}"/>
              </a:ext>
            </a:extLst>
          </p:cNvPr>
          <p:cNvSpPr txBox="1"/>
          <p:nvPr/>
        </p:nvSpPr>
        <p:spPr>
          <a:xfrm>
            <a:off x="5240593" y="2952170"/>
            <a:ext cx="64633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Create base funding </a:t>
            </a:r>
            <a:r>
              <a:rPr lang="en-US" sz="2000" dirty="0"/>
              <a:t>grounded entirely in completion goals, rather than only some student success metrics atop mostly enrollment numbers or historical precedence.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Embrace strategic investment </a:t>
            </a:r>
            <a:r>
              <a:rPr lang="en-US" sz="2000" dirty="0"/>
              <a:t>for reform efforts because sustainable improvements require not just one-off funding but consistent, committed investment in innovative strategies and proven best practices. 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b="1" dirty="0">
                <a:solidFill>
                  <a:schemeClr val="accent1">
                    <a:lumMod val="75000"/>
                  </a:schemeClr>
                </a:solidFill>
              </a:rPr>
              <a:t>Uphold - and introduce new - accountability metrics </a:t>
            </a:r>
            <a:r>
              <a:rPr lang="en-US" sz="2000" dirty="0"/>
              <a:t>to ensure that every dollar spent yields tangible, meaningful progress toward shared educational objectives. 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1048FB-7E82-F4EA-3E6A-75B292AEC070}"/>
              </a:ext>
            </a:extLst>
          </p:cNvPr>
          <p:cNvSpPr txBox="1"/>
          <p:nvPr/>
        </p:nvSpPr>
        <p:spPr>
          <a:xfrm>
            <a:off x="488082" y="1112417"/>
            <a:ext cx="11215836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Strategic investment funding is upfront for institutions to use to implement proven reforms—and scale change so they produce more credential holders.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Each institution will set targets, with time frames, for improving leading indicators related to completion, which ultimately leads population-wide attainment. 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Process metrics will be as important as outcomes metrics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1CE6F2B-EAC1-4B1A-7C6F-800374FE322F}"/>
              </a:ext>
            </a:extLst>
          </p:cNvPr>
          <p:cNvSpPr/>
          <p:nvPr/>
        </p:nvSpPr>
        <p:spPr>
          <a:xfrm>
            <a:off x="-2" y="-1759"/>
            <a:ext cx="10607040" cy="137159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 descr="Blue and red text on a black background&#10;&#10;Description automatically generated">
            <a:extLst>
              <a:ext uri="{FF2B5EF4-FFF2-40B4-BE49-F238E27FC236}">
                <a16:creationId xmlns:a16="http://schemas.microsoft.com/office/drawing/2014/main" id="{0702065D-4A05-14D2-F46A-87A813967BA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8629" y="6312034"/>
            <a:ext cx="1056655" cy="472447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301FD119-79AD-5526-8463-533F4322D3E7}"/>
              </a:ext>
            </a:extLst>
          </p:cNvPr>
          <p:cNvSpPr/>
          <p:nvPr/>
        </p:nvSpPr>
        <p:spPr>
          <a:xfrm flipH="1">
            <a:off x="177092" y="6724021"/>
            <a:ext cx="10607040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35FB18C-E301-ABD5-7F47-7F43F997191C}"/>
              </a:ext>
            </a:extLst>
          </p:cNvPr>
          <p:cNvSpPr/>
          <p:nvPr/>
        </p:nvSpPr>
        <p:spPr>
          <a:xfrm flipH="1">
            <a:off x="-2" y="6724020"/>
            <a:ext cx="1588654" cy="137160"/>
          </a:xfrm>
          <a:prstGeom prst="rect">
            <a:avLst/>
          </a:prstGeom>
          <a:solidFill>
            <a:srgbClr val="98002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9CDF25E-86F3-F6EF-913A-B4DAB231C074}"/>
              </a:ext>
            </a:extLst>
          </p:cNvPr>
          <p:cNvSpPr/>
          <p:nvPr/>
        </p:nvSpPr>
        <p:spPr>
          <a:xfrm>
            <a:off x="10607038" y="-2"/>
            <a:ext cx="1588656" cy="137160"/>
          </a:xfrm>
          <a:prstGeom prst="rect">
            <a:avLst/>
          </a:prstGeom>
          <a:solidFill>
            <a:srgbClr val="00467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347633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7037&quot;&gt;&lt;version val=&quot;33048&quot;/&gt;&lt;CPresentation id=&quot;1&quot;&gt;&lt;m_precDefaultNumber&gt;&lt;m_bNumberIsYear val=&quot;1&quot;/&gt;&lt;m_chMinusSymbol&gt;-&lt;/m_chMinusSymbol&gt;&lt;m_chDecimalSymbol17909&gt;.&lt;/m_chDecimalSymbol17909&gt;&lt;m_nGroupingDigits17909 val=&quot;3&quot;/&gt;&lt;m_chGroupingSymbol17909&gt;,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.&lt;/m_chDecimalSymbol17909&gt;&lt;m_nGroupingDigits17909 val=&quot;3&quot;/&gt;&lt;m_chGroupingSymbol17909&gt;,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Day&gt;&lt;m_yearfmt&gt;&lt;begin val=&quot;0&quot;/&gt;&lt;end val=&quot;4&quot;/&gt;&lt;/m_yearfmt&gt;&lt;/m_precDefaultDay&gt;&lt;m_precDefaultWeek&gt;&lt;m_yearfmt&gt;&lt;begin val=&quot;0&quot;/&gt;&lt;end val=&quot;4&quot;/&gt;&lt;/m_yearfmt&gt;&lt;/m_precDefaultWeek&gt;&lt;m_precDefaultMonth&gt;&lt;m_yearfmt&gt;&lt;begin val=&quot;0&quot;/&gt;&lt;end val=&quot;4&quot;/&gt;&lt;/m_yearfmt&gt;&lt;/m_precDefaultMonth&gt;&lt;m_precDefaultQuarter&gt;&lt;m_yearfmt&gt;&lt;begin val=&quot;0&quot;/&gt;&lt;end val=&quot;4&quot;/&gt;&lt;/m_yearfmt&gt;&lt;/m_precDefaultQuarter&gt;&lt;m_precDefaultYear&gt;&lt;m_yearfmt&gt;&lt;begin val=&quot;0&quot;/&gt;&lt;end val=&quot;4&quot;/&gt;&lt;/m_yearfmt&gt;&lt;/m_precDefaultYear&gt;&lt;m_precDefaultFYDay&gt;&lt;m_yearfmt&gt;&lt;begin val=&quot;0&quot;/&gt;&lt;end val=&quot;4&quot;/&gt;&lt;/m_yearfmt&gt;&lt;/m_precDefaultFYDay&gt;&lt;m_precDefaultFYWeek&gt;&lt;m_yearfmt&gt;&lt;begin val=&quot;0&quot;/&gt;&lt;end val=&quot;4&quot;/&gt;&lt;/m_yearfmt&gt;&lt;/m_precDefaultFYWeek&gt;&lt;m_precDefaultFYMonth&gt;&lt;m_yearfmt&gt;&lt;begin val=&quot;0&quot;/&gt;&lt;end val=&quot;4&quot;/&gt;&lt;/m_yearfmt&gt;&lt;/m_precDefaultFYMonth&gt;&lt;m_precDefaultFYQuarter&gt;&lt;m_yearfmt&gt;&lt;begin val=&quot;0&quot;/&gt;&lt;end val=&quot;4&quot;/&gt;&lt;/m_yearfmt&gt;&lt;/m_precDefaultFYQuarter&gt;&lt;m_precDefaultFYYear&gt;&lt;m_yearfmt&gt;&lt;begin val=&quot;0&quot;/&gt;&lt;end val=&quot;4&quot;/&gt;&lt;/m_yearfmt&gt;&lt;/m_precDefaultFYYear&gt;&lt;m_mruColor&gt;&lt;m_vecMRU length=&quot;0&quot;/&gt;&lt;/m_mruColor&gt;&lt;m_eweekdayFirstOfWeek val=&quot;1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gA3aZovrURQ0UgfI3YZo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Pi8K4PZm.CLErGxNbjdK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Ubyfw_VBTSvET9BXWQ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Ey_C4_k_5qq7wbE2wc_k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q0HNyC4nh9avUOIIGjQb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Lyln5ktn6a2net.rlQDQQ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umiL5yPRqfUTRkeRxIV0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Ks2HwTC0SzbGIMlQynQL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JIpJGRphDyLIeYiz75N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o2sOPNV5ffM9823_Plp8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LGGEX8EBN3vNHiYQBbED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EMJaOhi0fFEBFnVf0sPm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JN.R7LcxFo.132bL2.f6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AFyO.I9BifCii6GuFJNh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yZbnUvge8oQ8I3cJQ5tg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MCLub_PSUejMYjPdYYowA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QgB41HstjkIC0f1U4NjNQ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pBCeCHqW7sunGwAbl.Qs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EYH5Vs2ehZfH_vqEG.UD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LQ2BDbaPkocMiihLirPIA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dXAVXR.DRHwkaOgH0RAx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UXfzGFrllk5NBn.rhYG2w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_sd_b.8I3XPP30ipPyOXQ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yqrjRzGmabMAtfJRc9Xs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hggTuvA4_yu2ztKn3pDz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sg88hxYUXcxJrvlAlcN4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YrkO_6qE7Fr46x3moSEpA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P2UUp0nmBTVhTQ1K5XEN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0IO3SAg.wdO5kbq.zoAf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hc_81zOxaw.rOHfV5Ggqg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r9Jste9dp4OZvLHCLkIv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1cPFR04Eachmn3aYqNsi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acCwMARV4C8zh6mtW3sw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RUHVbSs.C93zQ6hSwlpi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hL3uY9ZIF9Wxcel9fwXbA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PibjwYZiClUAiZ5P5Yh1Q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nSZ69m8wD3SIus3FAZgN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laMwKRn.MGy2_8PZW0czA"/>
</p:tagLst>
</file>

<file path=ppt/theme/theme1.xml><?xml version="1.0" encoding="utf-8"?>
<a:theme xmlns:a="http://schemas.openxmlformats.org/drawingml/2006/main" name="2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61615F0B999F40B2140BF23ADE4DC1" ma:contentTypeVersion="16" ma:contentTypeDescription="Create a new document." ma:contentTypeScope="" ma:versionID="296c65f25898be15ed18a7ef2f4a397e">
  <xsd:schema xmlns:xsd="http://www.w3.org/2001/XMLSchema" xmlns:xs="http://www.w3.org/2001/XMLSchema" xmlns:p="http://schemas.microsoft.com/office/2006/metadata/properties" xmlns:ns2="d247a81b-51b6-4401-a57c-7f046cafe24a" xmlns:ns3="229562f5-d0af-48a4-b034-d1966936d160" targetNamespace="http://schemas.microsoft.com/office/2006/metadata/properties" ma:root="true" ma:fieldsID="9da85ae10420d3083e30a84c50dae217" ns2:_="" ns3:_="">
    <xsd:import namespace="d247a81b-51b6-4401-a57c-7f046cafe24a"/>
    <xsd:import namespace="229562f5-d0af-48a4-b034-d1966936d16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DateTaken" minOccurs="0"/>
                <xsd:element ref="ns2:MediaServiceAutoTags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47a81b-51b6-4401-a57c-7f046cafe24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2" nillable="true" ma:displayName="Length (seconds)" ma:internalName="MediaLengthInSeconds" ma:readOnly="true">
      <xsd:simpleType>
        <xsd:restriction base="dms:Unknown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9d93e133-5d5e-42c3-95d3-85154235562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29562f5-d0af-48a4-b034-d1966936d160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95b9bcb9-2174-4719-94e5-2738cfb7d682}" ma:internalName="TaxCatchAll" ma:showField="CatchAllData" ma:web="229562f5-d0af-48a4-b034-d1966936d16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23580B4-2412-4EA1-A77A-5C7EF11807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19A4172-FB79-4B44-8873-412D5BA808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47a81b-51b6-4401-a57c-7f046cafe24a"/>
    <ds:schemaRef ds:uri="229562f5-d0af-48a4-b034-d1966936d16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30113</TotalTime>
  <Words>795</Words>
  <Application>Microsoft Office PowerPoint</Application>
  <PresentationFormat>Widescreen</PresentationFormat>
  <Paragraphs>111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2" baseType="lpstr">
      <vt:lpstr>Arial</vt:lpstr>
      <vt:lpstr>Calibri</vt:lpstr>
      <vt:lpstr>Calibri Light</vt:lpstr>
      <vt:lpstr>Helvetica</vt:lpstr>
      <vt:lpstr>Korolev Rounded Bold</vt:lpstr>
      <vt:lpstr>Montserrat Light</vt:lpstr>
      <vt:lpstr>Open Sans ExtraBold</vt:lpstr>
      <vt:lpstr>Open Sans Light</vt:lpstr>
      <vt:lpstr>Roboto Condensed</vt:lpstr>
      <vt:lpstr>Wingdings</vt:lpstr>
      <vt:lpstr>2_Office Theme</vt:lpstr>
      <vt:lpstr>9_Office Theme</vt:lpstr>
      <vt:lpstr>3_Office Theme</vt:lpstr>
      <vt:lpstr>think-cell Slide</vt:lpstr>
      <vt:lpstr>Funding for Student Success</vt:lpstr>
      <vt:lpstr>PowerPoint Presentation</vt:lpstr>
      <vt:lpstr>PowerPoint Presentation</vt:lpstr>
      <vt:lpstr>By 2031, 65 percent of jobs in Pennsylvania will require some college education. Current-state is 54 percent. (1/2)</vt:lpstr>
      <vt:lpstr>By 2031, 65 percent of jobs in Pennsylvania will require some college education. Current-state is 54 percent. (2/2)</vt:lpstr>
      <vt:lpstr>Evolution in performance-based funding: combining accountability and transparency with student success goals (1/2)</vt:lpstr>
      <vt:lpstr>Evolution in performance-based funding – combining accountability and transparency with student success goals (2/2)</vt:lpstr>
      <vt:lpstr>Beyond Enrollment: Building Success-Oriented Funding Models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Emily Yahn</dc:creator>
  <cp:lastModifiedBy>Diane Acri</cp:lastModifiedBy>
  <cp:revision>89</cp:revision>
  <cp:lastPrinted>2025-01-13T14:15:35Z</cp:lastPrinted>
  <dcterms:created xsi:type="dcterms:W3CDTF">2022-10-20T17:58:10Z</dcterms:created>
  <dcterms:modified xsi:type="dcterms:W3CDTF">2025-01-13T14:16:11Z</dcterms:modified>
</cp:coreProperties>
</file>